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58" r:id="rId3"/>
    <p:sldId id="260" r:id="rId4"/>
    <p:sldId id="352" r:id="rId5"/>
    <p:sldId id="300" r:id="rId6"/>
    <p:sldId id="294" r:id="rId7"/>
    <p:sldId id="356" r:id="rId8"/>
    <p:sldId id="350" r:id="rId9"/>
    <p:sldId id="351" r:id="rId10"/>
    <p:sldId id="265" r:id="rId11"/>
    <p:sldId id="288" r:id="rId12"/>
    <p:sldId id="341" r:id="rId13"/>
    <p:sldId id="342" r:id="rId14"/>
    <p:sldId id="353" r:id="rId15"/>
    <p:sldId id="347" r:id="rId16"/>
    <p:sldId id="354" r:id="rId17"/>
    <p:sldId id="344" r:id="rId18"/>
    <p:sldId id="345" r:id="rId19"/>
    <p:sldId id="346" r:id="rId20"/>
    <p:sldId id="348" r:id="rId21"/>
    <p:sldId id="290" r:id="rId22"/>
    <p:sldId id="360" r:id="rId23"/>
    <p:sldId id="358" r:id="rId24"/>
    <p:sldId id="357" r:id="rId25"/>
    <p:sldId id="359" r:id="rId26"/>
    <p:sldId id="302" r:id="rId27"/>
    <p:sldId id="361" r:id="rId28"/>
    <p:sldId id="368" r:id="rId29"/>
    <p:sldId id="369" r:id="rId30"/>
    <p:sldId id="370" r:id="rId31"/>
    <p:sldId id="371" r:id="rId32"/>
    <p:sldId id="372" r:id="rId33"/>
    <p:sldId id="373" r:id="rId34"/>
    <p:sldId id="374" r:id="rId35"/>
    <p:sldId id="375" r:id="rId36"/>
    <p:sldId id="376" r:id="rId37"/>
    <p:sldId id="301" r:id="rId38"/>
    <p:sldId id="366" r:id="rId39"/>
    <p:sldId id="367" r:id="rId40"/>
    <p:sldId id="363" r:id="rId41"/>
    <p:sldId id="365" r:id="rId42"/>
    <p:sldId id="364" r:id="rId43"/>
    <p:sldId id="3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BED"/>
    <a:srgbClr val="42B051"/>
    <a:srgbClr val="FFC000"/>
    <a:srgbClr val="86632A"/>
    <a:srgbClr val="FF0000"/>
    <a:srgbClr val="5FCBEF"/>
    <a:srgbClr val="BDBDBD"/>
    <a:srgbClr val="57C84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7" autoAdjust="0"/>
    <p:restoredTop sz="94028" autoAdjust="0"/>
  </p:normalViewPr>
  <p:slideViewPr>
    <p:cSldViewPr snapToGrid="0">
      <p:cViewPr>
        <p:scale>
          <a:sx n="70" d="100"/>
          <a:sy n="70" d="100"/>
        </p:scale>
        <p:origin x="57"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2020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A9FE-4A14-8E3C-C3C5F7FA3CC6}"/>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A9FE-4A14-8E3C-C3C5F7FA3CC6}"/>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6-A9FE-4A14-8E3C-C3C5F7FA3CC6}"/>
              </c:ext>
            </c:extLst>
          </c:dPt>
          <c:cat>
            <c:strRef>
              <c:f>Sheet1!$A$2:$A$4</c:f>
              <c:strCache>
                <c:ptCount val="3"/>
                <c:pt idx="0">
                  <c:v>Renewables</c:v>
                </c:pt>
                <c:pt idx="1">
                  <c:v>Nuclear</c:v>
                </c:pt>
                <c:pt idx="2">
                  <c:v>Fossil fuels</c:v>
                </c:pt>
              </c:strCache>
            </c:strRef>
          </c:cat>
          <c:val>
            <c:numRef>
              <c:f>Sheet1!$B$2:$B$4</c:f>
              <c:numCache>
                <c:formatCode>General</c:formatCode>
                <c:ptCount val="3"/>
                <c:pt idx="0">
                  <c:v>15.03</c:v>
                </c:pt>
                <c:pt idx="1">
                  <c:v>1.97</c:v>
                </c:pt>
                <c:pt idx="2">
                  <c:v>83.05</c:v>
                </c:pt>
              </c:numCache>
            </c:numRef>
          </c:val>
          <c:extLst>
            <c:ext xmlns:c16="http://schemas.microsoft.com/office/drawing/2014/chart" uri="{C3380CC4-5D6E-409C-BE32-E72D297353CC}">
              <c16:uniqueId val="{00000000-A9FE-4A14-8E3C-C3C5F7FA3CC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2050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12B0-45AF-98F0-C0AA5523D125}"/>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12B0-45AF-98F0-C0AA5523D125}"/>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5-12B0-45AF-98F0-C0AA5523D125}"/>
              </c:ext>
            </c:extLst>
          </c:dPt>
          <c:cat>
            <c:strRef>
              <c:f>Sheet1!$A$2:$A$4</c:f>
              <c:strCache>
                <c:ptCount val="3"/>
                <c:pt idx="0">
                  <c:v>Renewables</c:v>
                </c:pt>
                <c:pt idx="1">
                  <c:v>Nuclear</c:v>
                </c:pt>
                <c:pt idx="2">
                  <c:v>Fossil fuels</c:v>
                </c:pt>
              </c:strCache>
            </c:strRef>
          </c:cat>
          <c:val>
            <c:numRef>
              <c:f>Sheet1!$B$2:$B$4</c:f>
              <c:numCache>
                <c:formatCode>General</c:formatCode>
                <c:ptCount val="3"/>
                <c:pt idx="0">
                  <c:v>60.8</c:v>
                </c:pt>
                <c:pt idx="1">
                  <c:v>4.22</c:v>
                </c:pt>
                <c:pt idx="2">
                  <c:v>33.06</c:v>
                </c:pt>
              </c:numCache>
            </c:numRef>
          </c:val>
          <c:extLst>
            <c:ext xmlns:c16="http://schemas.microsoft.com/office/drawing/2014/chart" uri="{C3380CC4-5D6E-409C-BE32-E72D297353CC}">
              <c16:uniqueId val="{0000000E-12B0-45AF-98F0-C0AA5523D125}"/>
            </c:ext>
          </c:extLst>
        </c:ser>
        <c:dLbls>
          <c:dLblPos val="bestFit"/>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6DAC-6F50-40F4-A72D-D9C3C70BC8BB}" type="datetimeFigureOut">
              <a:rPr lang="en-DE" smtClean="0"/>
              <a:t>24/09/2019</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6AE7F-29E5-4064-8DBE-EDB72FBDFF2E}" type="slidenum">
              <a:rPr lang="en-DE" smtClean="0"/>
              <a:t>‹#›</a:t>
            </a:fld>
            <a:endParaRPr lang="en-DE"/>
          </a:p>
        </p:txBody>
      </p:sp>
    </p:spTree>
    <p:extLst>
      <p:ext uri="{BB962C8B-B14F-4D97-AF65-F5344CB8AC3E}">
        <p14:creationId xmlns:p14="http://schemas.microsoft.com/office/powerpoint/2010/main" val="299587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1" u="none" strike="noStrike" kern="1200" dirty="0">
                <a:solidFill>
                  <a:schemeClr val="tx1"/>
                </a:solidFill>
                <a:effectLst/>
                <a:latin typeface="+mn-lt"/>
                <a:ea typeface="+mn-ea"/>
                <a:cs typeface="+mn-cs"/>
              </a:rPr>
              <a:t>Thanks XXX for the kind introduction and thank you all for sparing me a few minutes to talk about our climate emergency. </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Today I’d like to give you a brief overview of the 1.5°C climate goal. I’ll talk about the potential impacts associated with a warming of 1.5°C and the associated risks. I’ll also talk about the implications of staying below 1.5°C of warming and the associated risks and opportunities.</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Let’s start with a little survey. Please raise your hand if you want to say yes.</a:t>
            </a:r>
          </a:p>
          <a:p>
            <a:pPr rtl="0"/>
            <a:endParaRPr lang="en-GB" sz="1200" b="0" i="1" u="none" strike="noStrike" kern="1200" dirty="0">
              <a:solidFill>
                <a:schemeClr val="tx1"/>
              </a:solidFill>
              <a:effectLst/>
              <a:latin typeface="+mn-lt"/>
              <a:ea typeface="+mn-ea"/>
              <a:cs typeface="+mn-cs"/>
            </a:endParaRP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experienced the European heatwaves this summer?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think that they have been influenced by human-induced climate change?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find our current climate situation worrying?</a:t>
            </a:r>
          </a:p>
          <a:p>
            <a:br>
              <a:rPr lang="en-GB" dirty="0"/>
            </a:br>
            <a:endParaRPr lang="en-GB" sz="1200" b="0" i="0" u="none" strike="noStrike"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a:t>
            </a:fld>
            <a:endParaRPr lang="en-DE"/>
          </a:p>
        </p:txBody>
      </p:sp>
    </p:spTree>
    <p:extLst>
      <p:ext uri="{BB962C8B-B14F-4D97-AF65-F5344CB8AC3E}">
        <p14:creationId xmlns:p14="http://schemas.microsoft.com/office/powerpoint/2010/main" val="288827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11</a:t>
            </a:fld>
            <a:endParaRPr lang="en-DE"/>
          </a:p>
        </p:txBody>
      </p:sp>
    </p:spTree>
    <p:extLst>
      <p:ext uri="{BB962C8B-B14F-4D97-AF65-F5344CB8AC3E}">
        <p14:creationId xmlns:p14="http://schemas.microsoft.com/office/powerpoint/2010/main" val="1689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12</a:t>
            </a:fld>
            <a:endParaRPr lang="en-DE"/>
          </a:p>
        </p:txBody>
      </p:sp>
    </p:spTree>
    <p:extLst>
      <p:ext uri="{BB962C8B-B14F-4D97-AF65-F5344CB8AC3E}">
        <p14:creationId xmlns:p14="http://schemas.microsoft.com/office/powerpoint/2010/main" val="155864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13</a:t>
            </a:fld>
            <a:endParaRPr lang="en-DE"/>
          </a:p>
        </p:txBody>
      </p:sp>
    </p:spTree>
    <p:extLst>
      <p:ext uri="{BB962C8B-B14F-4D97-AF65-F5344CB8AC3E}">
        <p14:creationId xmlns:p14="http://schemas.microsoft.com/office/powerpoint/2010/main" val="342120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14</a:t>
            </a:fld>
            <a:endParaRPr lang="en-DE"/>
          </a:p>
        </p:txBody>
      </p:sp>
    </p:spTree>
    <p:extLst>
      <p:ext uri="{BB962C8B-B14F-4D97-AF65-F5344CB8AC3E}">
        <p14:creationId xmlns:p14="http://schemas.microsoft.com/office/powerpoint/2010/main" val="512659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15</a:t>
            </a:fld>
            <a:endParaRPr lang="en-DE"/>
          </a:p>
        </p:txBody>
      </p:sp>
    </p:spTree>
    <p:extLst>
      <p:ext uri="{BB962C8B-B14F-4D97-AF65-F5344CB8AC3E}">
        <p14:creationId xmlns:p14="http://schemas.microsoft.com/office/powerpoint/2010/main" val="84459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16</a:t>
            </a:fld>
            <a:endParaRPr lang="en-DE"/>
          </a:p>
        </p:txBody>
      </p:sp>
    </p:spTree>
    <p:extLst>
      <p:ext uri="{BB962C8B-B14F-4D97-AF65-F5344CB8AC3E}">
        <p14:creationId xmlns:p14="http://schemas.microsoft.com/office/powerpoint/2010/main" val="97681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17</a:t>
            </a:fld>
            <a:endParaRPr lang="en-DE"/>
          </a:p>
        </p:txBody>
      </p:sp>
    </p:spTree>
    <p:extLst>
      <p:ext uri="{BB962C8B-B14F-4D97-AF65-F5344CB8AC3E}">
        <p14:creationId xmlns:p14="http://schemas.microsoft.com/office/powerpoint/2010/main" val="849899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18</a:t>
            </a:fld>
            <a:endParaRPr lang="en-DE"/>
          </a:p>
        </p:txBody>
      </p:sp>
    </p:spTree>
    <p:extLst>
      <p:ext uri="{BB962C8B-B14F-4D97-AF65-F5344CB8AC3E}">
        <p14:creationId xmlns:p14="http://schemas.microsoft.com/office/powerpoint/2010/main" val="38469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19</a:t>
            </a:fld>
            <a:endParaRPr lang="en-DE"/>
          </a:p>
        </p:txBody>
      </p:sp>
    </p:spTree>
    <p:extLst>
      <p:ext uri="{BB962C8B-B14F-4D97-AF65-F5344CB8AC3E}">
        <p14:creationId xmlns:p14="http://schemas.microsoft.com/office/powerpoint/2010/main" val="190939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20</a:t>
            </a:fld>
            <a:endParaRPr lang="en-DE"/>
          </a:p>
        </p:txBody>
      </p:sp>
    </p:spTree>
    <p:extLst>
      <p:ext uri="{BB962C8B-B14F-4D97-AF65-F5344CB8AC3E}">
        <p14:creationId xmlns:p14="http://schemas.microsoft.com/office/powerpoint/2010/main" val="299153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a:t>
            </a:fld>
            <a:endParaRPr lang="en-DE"/>
          </a:p>
        </p:txBody>
      </p:sp>
    </p:spTree>
    <p:extLst>
      <p:ext uri="{BB962C8B-B14F-4D97-AF65-F5344CB8AC3E}">
        <p14:creationId xmlns:p14="http://schemas.microsoft.com/office/powerpoint/2010/main" val="299827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21</a:t>
            </a:fld>
            <a:endParaRPr lang="en-DE"/>
          </a:p>
        </p:txBody>
      </p:sp>
    </p:spTree>
    <p:extLst>
      <p:ext uri="{BB962C8B-B14F-4D97-AF65-F5344CB8AC3E}">
        <p14:creationId xmlns:p14="http://schemas.microsoft.com/office/powerpoint/2010/main" val="283266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22</a:t>
            </a:fld>
            <a:endParaRPr lang="en-DE"/>
          </a:p>
        </p:txBody>
      </p:sp>
    </p:spTree>
    <p:extLst>
      <p:ext uri="{BB962C8B-B14F-4D97-AF65-F5344CB8AC3E}">
        <p14:creationId xmlns:p14="http://schemas.microsoft.com/office/powerpoint/2010/main" val="3199695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23</a:t>
            </a:fld>
            <a:endParaRPr lang="en-DE"/>
          </a:p>
        </p:txBody>
      </p:sp>
    </p:spTree>
    <p:extLst>
      <p:ext uri="{BB962C8B-B14F-4D97-AF65-F5344CB8AC3E}">
        <p14:creationId xmlns:p14="http://schemas.microsoft.com/office/powerpoint/2010/main" val="300229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24</a:t>
            </a:fld>
            <a:endParaRPr lang="en-DE"/>
          </a:p>
        </p:txBody>
      </p:sp>
    </p:spTree>
    <p:extLst>
      <p:ext uri="{BB962C8B-B14F-4D97-AF65-F5344CB8AC3E}">
        <p14:creationId xmlns:p14="http://schemas.microsoft.com/office/powerpoint/2010/main" val="338153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25</a:t>
            </a:fld>
            <a:endParaRPr lang="en-DE"/>
          </a:p>
        </p:txBody>
      </p:sp>
    </p:spTree>
    <p:extLst>
      <p:ext uri="{BB962C8B-B14F-4D97-AF65-F5344CB8AC3E}">
        <p14:creationId xmlns:p14="http://schemas.microsoft.com/office/powerpoint/2010/main" val="1180504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26</a:t>
            </a:fld>
            <a:endParaRPr lang="en-DE"/>
          </a:p>
        </p:txBody>
      </p:sp>
    </p:spTree>
    <p:extLst>
      <p:ext uri="{BB962C8B-B14F-4D97-AF65-F5344CB8AC3E}">
        <p14:creationId xmlns:p14="http://schemas.microsoft.com/office/powerpoint/2010/main" val="1559888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27</a:t>
            </a:fld>
            <a:endParaRPr lang="en-DE"/>
          </a:p>
        </p:txBody>
      </p:sp>
    </p:spTree>
    <p:extLst>
      <p:ext uri="{BB962C8B-B14F-4D97-AF65-F5344CB8AC3E}">
        <p14:creationId xmlns:p14="http://schemas.microsoft.com/office/powerpoint/2010/main" val="398554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28</a:t>
            </a:fld>
            <a:endParaRPr lang="en-DE"/>
          </a:p>
        </p:txBody>
      </p:sp>
    </p:spTree>
    <p:extLst>
      <p:ext uri="{BB962C8B-B14F-4D97-AF65-F5344CB8AC3E}">
        <p14:creationId xmlns:p14="http://schemas.microsoft.com/office/powerpoint/2010/main" val="2944742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29</a:t>
            </a:fld>
            <a:endParaRPr lang="en-DE"/>
          </a:p>
        </p:txBody>
      </p:sp>
    </p:spTree>
    <p:extLst>
      <p:ext uri="{BB962C8B-B14F-4D97-AF65-F5344CB8AC3E}">
        <p14:creationId xmlns:p14="http://schemas.microsoft.com/office/powerpoint/2010/main" val="59999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30</a:t>
            </a:fld>
            <a:endParaRPr lang="en-DE"/>
          </a:p>
        </p:txBody>
      </p:sp>
    </p:spTree>
    <p:extLst>
      <p:ext uri="{BB962C8B-B14F-4D97-AF65-F5344CB8AC3E}">
        <p14:creationId xmlns:p14="http://schemas.microsoft.com/office/powerpoint/2010/main" val="352073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a:t>
            </a:fld>
            <a:endParaRPr lang="en-DE"/>
          </a:p>
        </p:txBody>
      </p:sp>
    </p:spTree>
    <p:extLst>
      <p:ext uri="{BB962C8B-B14F-4D97-AF65-F5344CB8AC3E}">
        <p14:creationId xmlns:p14="http://schemas.microsoft.com/office/powerpoint/2010/main" val="355245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31</a:t>
            </a:fld>
            <a:endParaRPr lang="en-DE"/>
          </a:p>
        </p:txBody>
      </p:sp>
    </p:spTree>
    <p:extLst>
      <p:ext uri="{BB962C8B-B14F-4D97-AF65-F5344CB8AC3E}">
        <p14:creationId xmlns:p14="http://schemas.microsoft.com/office/powerpoint/2010/main" val="1596327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32</a:t>
            </a:fld>
            <a:endParaRPr lang="en-DE"/>
          </a:p>
        </p:txBody>
      </p:sp>
    </p:spTree>
    <p:extLst>
      <p:ext uri="{BB962C8B-B14F-4D97-AF65-F5344CB8AC3E}">
        <p14:creationId xmlns:p14="http://schemas.microsoft.com/office/powerpoint/2010/main" val="379181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33</a:t>
            </a:fld>
            <a:endParaRPr lang="en-DE"/>
          </a:p>
        </p:txBody>
      </p:sp>
    </p:spTree>
    <p:extLst>
      <p:ext uri="{BB962C8B-B14F-4D97-AF65-F5344CB8AC3E}">
        <p14:creationId xmlns:p14="http://schemas.microsoft.com/office/powerpoint/2010/main" val="407357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34</a:t>
            </a:fld>
            <a:endParaRPr lang="en-DE"/>
          </a:p>
        </p:txBody>
      </p:sp>
    </p:spTree>
    <p:extLst>
      <p:ext uri="{BB962C8B-B14F-4D97-AF65-F5344CB8AC3E}">
        <p14:creationId xmlns:p14="http://schemas.microsoft.com/office/powerpoint/2010/main" val="222575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35</a:t>
            </a:fld>
            <a:endParaRPr lang="en-DE"/>
          </a:p>
        </p:txBody>
      </p:sp>
    </p:spTree>
    <p:extLst>
      <p:ext uri="{BB962C8B-B14F-4D97-AF65-F5344CB8AC3E}">
        <p14:creationId xmlns:p14="http://schemas.microsoft.com/office/powerpoint/2010/main" val="124955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36</a:t>
            </a:fld>
            <a:endParaRPr lang="en-DE"/>
          </a:p>
        </p:txBody>
      </p:sp>
    </p:spTree>
    <p:extLst>
      <p:ext uri="{BB962C8B-B14F-4D97-AF65-F5344CB8AC3E}">
        <p14:creationId xmlns:p14="http://schemas.microsoft.com/office/powerpoint/2010/main" val="98584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37</a:t>
            </a:fld>
            <a:endParaRPr lang="en-DE"/>
          </a:p>
        </p:txBody>
      </p:sp>
    </p:spTree>
    <p:extLst>
      <p:ext uri="{BB962C8B-B14F-4D97-AF65-F5344CB8AC3E}">
        <p14:creationId xmlns:p14="http://schemas.microsoft.com/office/powerpoint/2010/main" val="3808625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38</a:t>
            </a:fld>
            <a:endParaRPr lang="en-DE"/>
          </a:p>
        </p:txBody>
      </p:sp>
    </p:spTree>
    <p:extLst>
      <p:ext uri="{BB962C8B-B14F-4D97-AF65-F5344CB8AC3E}">
        <p14:creationId xmlns:p14="http://schemas.microsoft.com/office/powerpoint/2010/main" val="91496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39</a:t>
            </a:fld>
            <a:endParaRPr lang="en-DE"/>
          </a:p>
        </p:txBody>
      </p:sp>
    </p:spTree>
    <p:extLst>
      <p:ext uri="{BB962C8B-B14F-4D97-AF65-F5344CB8AC3E}">
        <p14:creationId xmlns:p14="http://schemas.microsoft.com/office/powerpoint/2010/main" val="399138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40</a:t>
            </a:fld>
            <a:endParaRPr lang="en-DE"/>
          </a:p>
        </p:txBody>
      </p:sp>
    </p:spTree>
    <p:extLst>
      <p:ext uri="{BB962C8B-B14F-4D97-AF65-F5344CB8AC3E}">
        <p14:creationId xmlns:p14="http://schemas.microsoft.com/office/powerpoint/2010/main" val="362507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5</a:t>
            </a:fld>
            <a:endParaRPr lang="en-DE"/>
          </a:p>
        </p:txBody>
      </p:sp>
    </p:spTree>
    <p:extLst>
      <p:ext uri="{BB962C8B-B14F-4D97-AF65-F5344CB8AC3E}">
        <p14:creationId xmlns:p14="http://schemas.microsoft.com/office/powerpoint/2010/main" val="297519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41</a:t>
            </a:fld>
            <a:endParaRPr lang="en-DE"/>
          </a:p>
        </p:txBody>
      </p:sp>
    </p:spTree>
    <p:extLst>
      <p:ext uri="{BB962C8B-B14F-4D97-AF65-F5344CB8AC3E}">
        <p14:creationId xmlns:p14="http://schemas.microsoft.com/office/powerpoint/2010/main" val="3304466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42</a:t>
            </a:fld>
            <a:endParaRPr lang="en-DE"/>
          </a:p>
        </p:txBody>
      </p:sp>
    </p:spTree>
    <p:extLst>
      <p:ext uri="{BB962C8B-B14F-4D97-AF65-F5344CB8AC3E}">
        <p14:creationId xmlns:p14="http://schemas.microsoft.com/office/powerpoint/2010/main" val="4290103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43</a:t>
            </a:fld>
            <a:endParaRPr lang="en-DE"/>
          </a:p>
        </p:txBody>
      </p:sp>
    </p:spTree>
    <p:extLst>
      <p:ext uri="{BB962C8B-B14F-4D97-AF65-F5344CB8AC3E}">
        <p14:creationId xmlns:p14="http://schemas.microsoft.com/office/powerpoint/2010/main" val="339125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6</a:t>
            </a:fld>
            <a:endParaRPr lang="en-DE"/>
          </a:p>
        </p:txBody>
      </p:sp>
    </p:spTree>
    <p:extLst>
      <p:ext uri="{BB962C8B-B14F-4D97-AF65-F5344CB8AC3E}">
        <p14:creationId xmlns:p14="http://schemas.microsoft.com/office/powerpoint/2010/main" val="5740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7</a:t>
            </a:fld>
            <a:endParaRPr lang="en-DE"/>
          </a:p>
        </p:txBody>
      </p:sp>
    </p:spTree>
    <p:extLst>
      <p:ext uri="{BB962C8B-B14F-4D97-AF65-F5344CB8AC3E}">
        <p14:creationId xmlns:p14="http://schemas.microsoft.com/office/powerpoint/2010/main" val="64954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8</a:t>
            </a:fld>
            <a:endParaRPr lang="en-DE"/>
          </a:p>
        </p:txBody>
      </p:sp>
    </p:spTree>
    <p:extLst>
      <p:ext uri="{BB962C8B-B14F-4D97-AF65-F5344CB8AC3E}">
        <p14:creationId xmlns:p14="http://schemas.microsoft.com/office/powerpoint/2010/main" val="402035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9</a:t>
            </a:fld>
            <a:endParaRPr lang="en-DE"/>
          </a:p>
        </p:txBody>
      </p:sp>
    </p:spTree>
    <p:extLst>
      <p:ext uri="{BB962C8B-B14F-4D97-AF65-F5344CB8AC3E}">
        <p14:creationId xmlns:p14="http://schemas.microsoft.com/office/powerpoint/2010/main" val="3570447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10</a:t>
            </a:fld>
            <a:endParaRPr lang="en-DE"/>
          </a:p>
        </p:txBody>
      </p:sp>
    </p:spTree>
    <p:extLst>
      <p:ext uri="{BB962C8B-B14F-4D97-AF65-F5344CB8AC3E}">
        <p14:creationId xmlns:p14="http://schemas.microsoft.com/office/powerpoint/2010/main" val="426714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chart" Target="../charts/chart2.xml"/><Relationship Id="rId4" Type="http://schemas.openxmlformats.org/officeDocument/2006/relationships/image" Target="../media/image20.png"/><Relationship Id="rId9"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C7E7-C2AE-403A-AEBF-BE4F1631B165}"/>
              </a:ext>
            </a:extLst>
          </p:cNvPr>
          <p:cNvSpPr>
            <a:spLocks noGrp="1"/>
          </p:cNvSpPr>
          <p:nvPr>
            <p:ph type="ctrTitle"/>
          </p:nvPr>
        </p:nvSpPr>
        <p:spPr/>
        <p:txBody>
          <a:bodyPr/>
          <a:lstStyle/>
          <a:p>
            <a:r>
              <a:rPr lang="en-GB" dirty="0"/>
              <a:t>A brief overview of the 1.5°C climate goal</a:t>
            </a:r>
            <a:endParaRPr lang="en-DE" dirty="0"/>
          </a:p>
        </p:txBody>
      </p:sp>
      <p:sp>
        <p:nvSpPr>
          <p:cNvPr id="3" name="Subtitle 2">
            <a:extLst>
              <a:ext uri="{FF2B5EF4-FFF2-40B4-BE49-F238E27FC236}">
                <a16:creationId xmlns:a16="http://schemas.microsoft.com/office/drawing/2014/main" id="{1CDFC7C5-2180-47D1-8D07-6F24BA4A646D}"/>
              </a:ext>
            </a:extLst>
          </p:cNvPr>
          <p:cNvSpPr>
            <a:spLocks noGrp="1"/>
          </p:cNvSpPr>
          <p:nvPr>
            <p:ph type="subTitle" idx="1"/>
          </p:nvPr>
        </p:nvSpPr>
        <p:spPr/>
        <p:txBody>
          <a:bodyPr/>
          <a:lstStyle/>
          <a:p>
            <a:r>
              <a:rPr lang="en-GB" dirty="0"/>
              <a:t>Impacts, Implications, Risks and Opportunities</a:t>
            </a:r>
            <a:endParaRPr lang="en-DE" dirty="0"/>
          </a:p>
        </p:txBody>
      </p:sp>
      <p:sp>
        <p:nvSpPr>
          <p:cNvPr id="4" name="TextBox 3">
            <a:extLst>
              <a:ext uri="{FF2B5EF4-FFF2-40B4-BE49-F238E27FC236}">
                <a16:creationId xmlns:a16="http://schemas.microsoft.com/office/drawing/2014/main" id="{77263F6C-75BC-4312-B699-7D5EDE5C9D55}"/>
              </a:ext>
            </a:extLst>
          </p:cNvPr>
          <p:cNvSpPr txBox="1"/>
          <p:nvPr/>
        </p:nvSpPr>
        <p:spPr>
          <a:xfrm>
            <a:off x="7563278" y="4778400"/>
            <a:ext cx="1710725" cy="369332"/>
          </a:xfrm>
          <a:prstGeom prst="rect">
            <a:avLst/>
          </a:prstGeom>
          <a:noFill/>
        </p:spPr>
        <p:txBody>
          <a:bodyPr wrap="none" rtlCol="0">
            <a:spAutoFit/>
          </a:bodyPr>
          <a:lstStyle/>
          <a:p>
            <a:r>
              <a:rPr lang="en-GB" dirty="0"/>
              <a:t>Jérôme Hilaire</a:t>
            </a:r>
            <a:endParaRPr lang="en-DE" dirty="0"/>
          </a:p>
        </p:txBody>
      </p:sp>
      <p:sp>
        <p:nvSpPr>
          <p:cNvPr id="5" name="TextBox 4">
            <a:extLst>
              <a:ext uri="{FF2B5EF4-FFF2-40B4-BE49-F238E27FC236}">
                <a16:creationId xmlns:a16="http://schemas.microsoft.com/office/drawing/2014/main" id="{D1F1BB18-6D70-4ED1-A0C4-D33ACA5AD80F}"/>
              </a:ext>
            </a:extLst>
          </p:cNvPr>
          <p:cNvSpPr txBox="1"/>
          <p:nvPr/>
        </p:nvSpPr>
        <p:spPr>
          <a:xfrm>
            <a:off x="6603079" y="5147732"/>
            <a:ext cx="2670924" cy="923330"/>
          </a:xfrm>
          <a:prstGeom prst="rect">
            <a:avLst/>
          </a:prstGeom>
          <a:noFill/>
        </p:spPr>
        <p:txBody>
          <a:bodyPr wrap="none" rtlCol="0">
            <a:spAutoFit/>
          </a:bodyPr>
          <a:lstStyle/>
          <a:p>
            <a:pPr algn="r"/>
            <a:r>
              <a:rPr lang="en-GB" dirty="0"/>
              <a:t>Smart &amp; Green on Stage</a:t>
            </a:r>
          </a:p>
          <a:p>
            <a:pPr algn="r"/>
            <a:r>
              <a:rPr lang="en-GB" dirty="0"/>
              <a:t>27</a:t>
            </a:r>
            <a:r>
              <a:rPr lang="en-GB" baseline="30000" dirty="0"/>
              <a:t>th</a:t>
            </a:r>
            <a:r>
              <a:rPr lang="en-GB" dirty="0"/>
              <a:t> September 2019</a:t>
            </a:r>
          </a:p>
          <a:p>
            <a:pPr algn="r"/>
            <a:r>
              <a:rPr lang="en-GB" dirty="0"/>
              <a:t>Berlin</a:t>
            </a:r>
            <a:endParaRPr lang="en-DE" dirty="0"/>
          </a:p>
        </p:txBody>
      </p:sp>
    </p:spTree>
    <p:extLst>
      <p:ext uri="{BB962C8B-B14F-4D97-AF65-F5344CB8AC3E}">
        <p14:creationId xmlns:p14="http://schemas.microsoft.com/office/powerpoint/2010/main" val="97009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3" name="Picture 2">
            <a:extLst>
              <a:ext uri="{FF2B5EF4-FFF2-40B4-BE49-F238E27FC236}">
                <a16:creationId xmlns:a16="http://schemas.microsoft.com/office/drawing/2014/main" id="{493C34FF-3B7A-419F-8159-E38EA9A03228}"/>
              </a:ext>
            </a:extLst>
          </p:cNvPr>
          <p:cNvPicPr>
            <a:picLocks noChangeAspect="1"/>
          </p:cNvPicPr>
          <p:nvPr/>
        </p:nvPicPr>
        <p:blipFill rotWithShape="1">
          <a:blip r:embed="rId3"/>
          <a:srcRect l="25909" t="18666" r="27417" b="2144"/>
          <a:stretch/>
        </p:blipFill>
        <p:spPr>
          <a:xfrm>
            <a:off x="3425903" y="1893525"/>
            <a:ext cx="4166482" cy="4490188"/>
          </a:xfrm>
          <a:prstGeom prst="rect">
            <a:avLst/>
          </a:prstGeom>
        </p:spPr>
      </p:pic>
      <p:sp>
        <p:nvSpPr>
          <p:cNvPr id="4" name="Rectangle 3">
            <a:extLst>
              <a:ext uri="{FF2B5EF4-FFF2-40B4-BE49-F238E27FC236}">
                <a16:creationId xmlns:a16="http://schemas.microsoft.com/office/drawing/2014/main" id="{0376A37F-24A5-434B-B79B-D9512E2A44DF}"/>
              </a:ext>
            </a:extLst>
          </p:cNvPr>
          <p:cNvSpPr/>
          <p:nvPr/>
        </p:nvSpPr>
        <p:spPr>
          <a:xfrm>
            <a:off x="3717357" y="6048428"/>
            <a:ext cx="3106646" cy="39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320FFCCF-2D9E-48EC-B465-FAE2438420E6}"/>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WEF 2019</a:t>
            </a:r>
            <a:endParaRPr lang="en-DE" sz="900" dirty="0">
              <a:solidFill>
                <a:schemeClr val="bg1">
                  <a:lumMod val="65000"/>
                </a:schemeClr>
              </a:solidFill>
            </a:endParaRPr>
          </a:p>
        </p:txBody>
      </p:sp>
      <p:pic>
        <p:nvPicPr>
          <p:cNvPr id="11" name="Picture 10">
            <a:extLst>
              <a:ext uri="{FF2B5EF4-FFF2-40B4-BE49-F238E27FC236}">
                <a16:creationId xmlns:a16="http://schemas.microsoft.com/office/drawing/2014/main" id="{2A7CB310-9AC0-404C-8FBE-42856FA9500F}"/>
              </a:ext>
            </a:extLst>
          </p:cNvPr>
          <p:cNvPicPr>
            <a:picLocks noChangeAspect="1"/>
          </p:cNvPicPr>
          <p:nvPr/>
        </p:nvPicPr>
        <p:blipFill rotWithShape="1">
          <a:blip r:embed="rId4"/>
          <a:srcRect l="30175" t="11908" r="29974" b="4608"/>
          <a:stretch/>
        </p:blipFill>
        <p:spPr>
          <a:xfrm>
            <a:off x="465576" y="2071089"/>
            <a:ext cx="2943547" cy="4110963"/>
          </a:xfrm>
          <a:prstGeom prst="rect">
            <a:avLst/>
          </a:prstGeom>
        </p:spPr>
      </p:pic>
      <p:sp>
        <p:nvSpPr>
          <p:cNvPr id="7" name="Rectangle 6">
            <a:extLst>
              <a:ext uri="{FF2B5EF4-FFF2-40B4-BE49-F238E27FC236}">
                <a16:creationId xmlns:a16="http://schemas.microsoft.com/office/drawing/2014/main" id="{CDA0D211-DAE3-4ACE-97BE-3E96F76D3D9F}"/>
              </a:ext>
            </a:extLst>
          </p:cNvPr>
          <p:cNvSpPr/>
          <p:nvPr/>
        </p:nvSpPr>
        <p:spPr>
          <a:xfrm>
            <a:off x="5520519" y="2071089"/>
            <a:ext cx="1944806" cy="14363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a:extLst>
              <a:ext uri="{FF2B5EF4-FFF2-40B4-BE49-F238E27FC236}">
                <a16:creationId xmlns:a16="http://schemas.microsoft.com/office/drawing/2014/main" id="{6D6C4B9B-02CA-400F-AF18-79347A85DF04}"/>
              </a:ext>
            </a:extLst>
          </p:cNvPr>
          <p:cNvPicPr>
            <a:picLocks noChangeAspect="1"/>
          </p:cNvPicPr>
          <p:nvPr/>
        </p:nvPicPr>
        <p:blipFill rotWithShape="1">
          <a:blip r:embed="rId3"/>
          <a:srcRect l="49697" t="20429" r="27417" b="54032"/>
          <a:stretch/>
        </p:blipFill>
        <p:spPr>
          <a:xfrm>
            <a:off x="6824003" y="2370737"/>
            <a:ext cx="4567721" cy="3237353"/>
          </a:xfrm>
          <a:prstGeom prst="rect">
            <a:avLst/>
          </a:prstGeom>
          <a:ln w="38100">
            <a:solidFill>
              <a:srgbClr val="FF0000"/>
            </a:solidFill>
            <a:prstDash val="dash"/>
          </a:ln>
        </p:spPr>
      </p:pic>
    </p:spTree>
    <p:extLst>
      <p:ext uri="{BB962C8B-B14F-4D97-AF65-F5344CB8AC3E}">
        <p14:creationId xmlns:p14="http://schemas.microsoft.com/office/powerpoint/2010/main" val="159441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grpSp>
        <p:nvGrpSpPr>
          <p:cNvPr id="40" name="Group 39">
            <a:extLst>
              <a:ext uri="{FF2B5EF4-FFF2-40B4-BE49-F238E27FC236}">
                <a16:creationId xmlns:a16="http://schemas.microsoft.com/office/drawing/2014/main" id="{CE53CBA2-3449-46D6-9567-9F4041421909}"/>
              </a:ext>
            </a:extLst>
          </p:cNvPr>
          <p:cNvGrpSpPr/>
          <p:nvPr/>
        </p:nvGrpSpPr>
        <p:grpSpPr>
          <a:xfrm>
            <a:off x="1960715" y="1449663"/>
            <a:ext cx="5400000" cy="5400000"/>
            <a:chOff x="1960715" y="1449663"/>
            <a:chExt cx="5400000" cy="5400000"/>
          </a:xfrm>
        </p:grpSpPr>
        <p:sp>
          <p:nvSpPr>
            <p:cNvPr id="10" name="Oval 9">
              <a:extLst>
                <a:ext uri="{FF2B5EF4-FFF2-40B4-BE49-F238E27FC236}">
                  <a16:creationId xmlns:a16="http://schemas.microsoft.com/office/drawing/2014/main" id="{7344DB8A-1455-41D5-8C06-DFA09382AD7B}"/>
                </a:ext>
              </a:extLst>
            </p:cNvPr>
            <p:cNvSpPr/>
            <p:nvPr/>
          </p:nvSpPr>
          <p:spPr>
            <a:xfrm>
              <a:off x="1960715" y="1449663"/>
              <a:ext cx="5400000" cy="5400000"/>
            </a:xfrm>
            <a:prstGeom prst="ellipse">
              <a:avLst/>
            </a:prstGeom>
            <a:solidFill>
              <a:srgbClr val="866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064C778C-D3B0-4BF6-8F12-42BA51D68A41}"/>
                </a:ext>
              </a:extLst>
            </p:cNvPr>
            <p:cNvSpPr txBox="1"/>
            <p:nvPr/>
          </p:nvSpPr>
          <p:spPr>
            <a:xfrm>
              <a:off x="3149226" y="1809846"/>
              <a:ext cx="3022979" cy="646331"/>
            </a:xfrm>
            <a:prstGeom prst="rect">
              <a:avLst/>
            </a:prstGeom>
            <a:noFill/>
          </p:spPr>
          <p:txBody>
            <a:bodyPr wrap="square" rtlCol="0">
              <a:spAutoFit/>
            </a:bodyPr>
            <a:lstStyle/>
            <a:p>
              <a:pPr algn="ctr"/>
              <a:r>
                <a:rPr lang="en-GB" b="1" dirty="0">
                  <a:solidFill>
                    <a:schemeClr val="bg1"/>
                  </a:solidFill>
                </a:rPr>
                <a:t>Fossil fuel reserves </a:t>
              </a:r>
            </a:p>
            <a:p>
              <a:pPr algn="ctr"/>
              <a:r>
                <a:rPr lang="en-GB" b="1" dirty="0">
                  <a:solidFill>
                    <a:schemeClr val="bg1"/>
                  </a:solidFill>
                </a:rPr>
                <a:t>4000 GtCO</a:t>
              </a:r>
              <a:r>
                <a:rPr lang="en-GB" b="1" baseline="-25000" dirty="0">
                  <a:solidFill>
                    <a:schemeClr val="bg1"/>
                  </a:solidFill>
                </a:rPr>
                <a:t>2</a:t>
              </a:r>
              <a:endParaRPr lang="en-DE" b="1" baseline="-25000" dirty="0">
                <a:solidFill>
                  <a:schemeClr val="bg1"/>
                </a:solidFill>
              </a:endParaRPr>
            </a:p>
          </p:txBody>
        </p:sp>
      </p:grpSp>
      <p:sp>
        <p:nvSpPr>
          <p:cNvPr id="12" name="Oval 11">
            <a:extLst>
              <a:ext uri="{FF2B5EF4-FFF2-40B4-BE49-F238E27FC236}">
                <a16:creationId xmlns:a16="http://schemas.microsoft.com/office/drawing/2014/main" id="{F2098128-C140-4A02-9B7B-E943407B4D7D}"/>
              </a:ext>
            </a:extLst>
          </p:cNvPr>
          <p:cNvSpPr/>
          <p:nvPr/>
        </p:nvSpPr>
        <p:spPr>
          <a:xfrm>
            <a:off x="3223200" y="3981032"/>
            <a:ext cx="2872800" cy="2872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35F71BED-C489-4904-B7C0-6C922D245B61}"/>
              </a:ext>
            </a:extLst>
          </p:cNvPr>
          <p:cNvSpPr/>
          <p:nvPr/>
        </p:nvSpPr>
        <p:spPr>
          <a:xfrm>
            <a:off x="3828000" y="5194800"/>
            <a:ext cx="1663200" cy="166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E5F5A4C4-A113-4AE5-9467-619D8B04FCF3}"/>
              </a:ext>
            </a:extLst>
          </p:cNvPr>
          <p:cNvSpPr txBox="1"/>
          <p:nvPr/>
        </p:nvSpPr>
        <p:spPr>
          <a:xfrm>
            <a:off x="240458" y="5094266"/>
            <a:ext cx="2224586" cy="646331"/>
          </a:xfrm>
          <a:prstGeom prst="rect">
            <a:avLst/>
          </a:prstGeom>
          <a:noFill/>
        </p:spPr>
        <p:txBody>
          <a:bodyPr wrap="square" rtlCol="0">
            <a:spAutoFit/>
          </a:bodyPr>
          <a:lstStyle/>
          <a:p>
            <a:r>
              <a:rPr lang="en-GB" b="1" dirty="0">
                <a:solidFill>
                  <a:srgbClr val="FFC000"/>
                </a:solidFill>
              </a:rPr>
              <a:t>2°C carbon budget</a:t>
            </a:r>
          </a:p>
          <a:p>
            <a:r>
              <a:rPr lang="en-GB" b="1" dirty="0">
                <a:solidFill>
                  <a:srgbClr val="FFC000"/>
                </a:solidFill>
              </a:rPr>
              <a:t>1130 GtCO</a:t>
            </a:r>
            <a:r>
              <a:rPr lang="en-GB" b="1" baseline="-25000" dirty="0">
                <a:solidFill>
                  <a:srgbClr val="FFC000"/>
                </a:solidFill>
              </a:rPr>
              <a:t>2</a:t>
            </a:r>
            <a:endParaRPr lang="en-DE" b="1" baseline="-25000" dirty="0">
              <a:solidFill>
                <a:srgbClr val="FFC000"/>
              </a:solidFill>
            </a:endParaRPr>
          </a:p>
        </p:txBody>
      </p:sp>
      <p:sp>
        <p:nvSpPr>
          <p:cNvPr id="17" name="TextBox 16">
            <a:extLst>
              <a:ext uri="{FF2B5EF4-FFF2-40B4-BE49-F238E27FC236}">
                <a16:creationId xmlns:a16="http://schemas.microsoft.com/office/drawing/2014/main" id="{EC1AA5C6-2B02-4313-9FCE-9E900DF16EB2}"/>
              </a:ext>
            </a:extLst>
          </p:cNvPr>
          <p:cNvSpPr txBox="1"/>
          <p:nvPr/>
        </p:nvSpPr>
        <p:spPr>
          <a:xfrm>
            <a:off x="6738902" y="5703234"/>
            <a:ext cx="2453226" cy="646331"/>
          </a:xfrm>
          <a:prstGeom prst="rect">
            <a:avLst/>
          </a:prstGeom>
          <a:noFill/>
        </p:spPr>
        <p:txBody>
          <a:bodyPr wrap="square" rtlCol="0">
            <a:spAutoFit/>
          </a:bodyPr>
          <a:lstStyle/>
          <a:p>
            <a:r>
              <a:rPr lang="en-GB" b="1" dirty="0">
                <a:solidFill>
                  <a:srgbClr val="42B051"/>
                </a:solidFill>
              </a:rPr>
              <a:t>1.5°C carbon budget</a:t>
            </a:r>
          </a:p>
          <a:p>
            <a:r>
              <a:rPr lang="en-GB" b="1" dirty="0">
                <a:solidFill>
                  <a:srgbClr val="42B051"/>
                </a:solidFill>
              </a:rPr>
              <a:t>380 GtCO</a:t>
            </a:r>
            <a:r>
              <a:rPr lang="en-GB" b="1" baseline="-25000" dirty="0">
                <a:solidFill>
                  <a:srgbClr val="42B051"/>
                </a:solidFill>
              </a:rPr>
              <a:t>2</a:t>
            </a:r>
            <a:endParaRPr lang="en-DE" b="1" baseline="-25000" dirty="0">
              <a:solidFill>
                <a:srgbClr val="42B051"/>
              </a:solidFill>
            </a:endParaRPr>
          </a:p>
        </p:txBody>
      </p:sp>
      <p:cxnSp>
        <p:nvCxnSpPr>
          <p:cNvPr id="32" name="Straight Connector 31">
            <a:extLst>
              <a:ext uri="{FF2B5EF4-FFF2-40B4-BE49-F238E27FC236}">
                <a16:creationId xmlns:a16="http://schemas.microsoft.com/office/drawing/2014/main" id="{44C88080-DCD2-486C-8C00-6A6A87702DEA}"/>
              </a:ext>
            </a:extLst>
          </p:cNvPr>
          <p:cNvCxnSpPr>
            <a:stCxn id="12" idx="2"/>
            <a:endCxn id="14" idx="3"/>
          </p:cNvCxnSpPr>
          <p:nvPr/>
        </p:nvCxnSpPr>
        <p:spPr>
          <a:xfrm flipH="1">
            <a:off x="2465044" y="5417432"/>
            <a:ext cx="75815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2103DA-BC8B-47D7-9E6A-665A61DE6C69}"/>
              </a:ext>
            </a:extLst>
          </p:cNvPr>
          <p:cNvCxnSpPr>
            <a:stCxn id="13" idx="6"/>
            <a:endCxn id="17" idx="1"/>
          </p:cNvCxnSpPr>
          <p:nvPr/>
        </p:nvCxnSpPr>
        <p:spPr>
          <a:xfrm>
            <a:off x="5491200" y="6026400"/>
            <a:ext cx="1247702" cy="0"/>
          </a:xfrm>
          <a:prstGeom prst="line">
            <a:avLst/>
          </a:prstGeom>
          <a:ln w="38100">
            <a:solidFill>
              <a:srgbClr val="42B05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DD524A-7C0D-4670-8739-23335C81D822}"/>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own calculation</a:t>
            </a:r>
            <a:endParaRPr lang="en-DE" sz="900" dirty="0">
              <a:solidFill>
                <a:schemeClr val="bg1">
                  <a:lumMod val="65000"/>
                </a:schemeClr>
              </a:solidFill>
            </a:endParaRPr>
          </a:p>
        </p:txBody>
      </p:sp>
    </p:spTree>
    <p:extLst>
      <p:ext uri="{BB962C8B-B14F-4D97-AF65-F5344CB8AC3E}">
        <p14:creationId xmlns:p14="http://schemas.microsoft.com/office/powerpoint/2010/main" val="414958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8CBF5FE-763C-4160-B5E3-120988C2E2DA}"/>
              </a:ext>
            </a:extLst>
          </p:cNvPr>
          <p:cNvGrpSpPr/>
          <p:nvPr/>
        </p:nvGrpSpPr>
        <p:grpSpPr>
          <a:xfrm>
            <a:off x="677334" y="2259850"/>
            <a:ext cx="5745031" cy="3699425"/>
            <a:chOff x="3132838" y="1801504"/>
            <a:chExt cx="5745031" cy="3699425"/>
          </a:xfrm>
        </p:grpSpPr>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3794078" y="1801504"/>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3582537" y="4838131"/>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3254666" y="4652705"/>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3132838" y="4092070"/>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3132838" y="3524611"/>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3132838" y="2959846"/>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3132838" y="2367006"/>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3132838" y="1821934"/>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3458088" y="5131597"/>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4398646" y="5131597"/>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5339204" y="5131597"/>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6279762" y="5131597"/>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7220321" y="5131597"/>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3794077" y="4271824"/>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3794077" y="3705518"/>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3794077" y="3139212"/>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3794077" y="257290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3794077" y="2006600"/>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8160880" y="5131597"/>
              <a:ext cx="671979" cy="369332"/>
            </a:xfrm>
            <a:prstGeom prst="rect">
              <a:avLst/>
            </a:prstGeom>
            <a:noFill/>
          </p:spPr>
          <p:txBody>
            <a:bodyPr wrap="none" rtlCol="0">
              <a:spAutoFit/>
            </a:bodyPr>
            <a:lstStyle/>
            <a:p>
              <a:r>
                <a:rPr lang="en-GB" dirty="0"/>
                <a:t>2050</a:t>
              </a:r>
              <a:endParaRPr lang="en-DE" dirty="0"/>
            </a:p>
          </p:txBody>
        </p:sp>
      </p:grpSp>
      <p:sp>
        <p:nvSpPr>
          <p:cNvPr id="70" name="Rectangle 69">
            <a:extLst>
              <a:ext uri="{FF2B5EF4-FFF2-40B4-BE49-F238E27FC236}">
                <a16:creationId xmlns:a16="http://schemas.microsoft.com/office/drawing/2014/main" id="{4413B6D1-449B-4699-A28A-5FB5E295948F}"/>
              </a:ext>
            </a:extLst>
          </p:cNvPr>
          <p:cNvSpPr/>
          <p:nvPr/>
        </p:nvSpPr>
        <p:spPr>
          <a:xfrm>
            <a:off x="3159609" y="3010018"/>
            <a:ext cx="1004040" cy="2286456"/>
          </a:xfrm>
          <a:prstGeom prst="rect">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2" name="Straight Connector 71">
            <a:extLst>
              <a:ext uri="{FF2B5EF4-FFF2-40B4-BE49-F238E27FC236}">
                <a16:creationId xmlns:a16="http://schemas.microsoft.com/office/drawing/2014/main" id="{A7FC0262-35F5-45AD-AC1C-FFE9A3BCAB07}"/>
              </a:ext>
            </a:extLst>
          </p:cNvPr>
          <p:cNvCxnSpPr/>
          <p:nvPr/>
        </p:nvCxnSpPr>
        <p:spPr>
          <a:xfrm>
            <a:off x="3159608" y="3010015"/>
            <a:ext cx="100404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2E6BEF-7572-4BE5-8CE0-C1EB55FCBCD3}"/>
              </a:ext>
            </a:extLst>
          </p:cNvPr>
          <p:cNvCxnSpPr/>
          <p:nvPr/>
        </p:nvCxnSpPr>
        <p:spPr>
          <a:xfrm>
            <a:off x="4163648" y="3010015"/>
            <a:ext cx="0" cy="22864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02C075-E23B-4982-ACF7-7E8B7C63D648}"/>
              </a:ext>
            </a:extLst>
          </p:cNvPr>
          <p:cNvCxnSpPr/>
          <p:nvPr/>
        </p:nvCxnSpPr>
        <p:spPr>
          <a:xfrm>
            <a:off x="4163648" y="5296474"/>
            <a:ext cx="212906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225E6E8-F60E-471B-AC0D-587584682727}"/>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79" name="TextBox 78">
            <a:extLst>
              <a:ext uri="{FF2B5EF4-FFF2-40B4-BE49-F238E27FC236}">
                <a16:creationId xmlns:a16="http://schemas.microsoft.com/office/drawing/2014/main" id="{1627ED9C-178E-4D36-828F-D5C309E4FB43}"/>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82" name="TextBox 81">
            <a:extLst>
              <a:ext uri="{FF2B5EF4-FFF2-40B4-BE49-F238E27FC236}">
                <a16:creationId xmlns:a16="http://schemas.microsoft.com/office/drawing/2014/main" id="{9AC5C4A7-4D2F-486F-B322-38E4135A0DB4}"/>
              </a:ext>
            </a:extLst>
          </p:cNvPr>
          <p:cNvSpPr txBox="1"/>
          <p:nvPr/>
        </p:nvSpPr>
        <p:spPr>
          <a:xfrm>
            <a:off x="6703070" y="3505866"/>
            <a:ext cx="2117887" cy="646331"/>
          </a:xfrm>
          <a:prstGeom prst="rect">
            <a:avLst/>
          </a:prstGeom>
          <a:noFill/>
        </p:spPr>
        <p:txBody>
          <a:bodyPr wrap="none" rtlCol="0">
            <a:spAutoFit/>
          </a:bodyPr>
          <a:lstStyle/>
          <a:p>
            <a:r>
              <a:rPr lang="en-GB" b="1" dirty="0"/>
              <a:t>Budget exhausted</a:t>
            </a:r>
          </a:p>
          <a:p>
            <a:r>
              <a:rPr lang="en-GB" b="1" dirty="0"/>
              <a:t>in 10 years</a:t>
            </a:r>
            <a:endParaRPr lang="en-DE" b="1" dirty="0"/>
          </a:p>
        </p:txBody>
      </p:sp>
      <p:sp>
        <p:nvSpPr>
          <p:cNvPr id="3" name="TextBox 2">
            <a:extLst>
              <a:ext uri="{FF2B5EF4-FFF2-40B4-BE49-F238E27FC236}">
                <a16:creationId xmlns:a16="http://schemas.microsoft.com/office/drawing/2014/main" id="{BCF41AD0-CF36-4439-8506-DB695B344B08}"/>
              </a:ext>
            </a:extLst>
          </p:cNvPr>
          <p:cNvSpPr txBox="1"/>
          <p:nvPr/>
        </p:nvSpPr>
        <p:spPr>
          <a:xfrm>
            <a:off x="3145536" y="3809216"/>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Tree>
    <p:extLst>
      <p:ext uri="{BB962C8B-B14F-4D97-AF65-F5344CB8AC3E}">
        <p14:creationId xmlns:p14="http://schemas.microsoft.com/office/powerpoint/2010/main" val="18890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p:bldP spid="79"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1127033" y="5296477"/>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34831" y="3464358"/>
            <a:ext cx="2117887" cy="646331"/>
          </a:xfrm>
          <a:prstGeom prst="rect">
            <a:avLst/>
          </a:prstGeom>
          <a:noFill/>
        </p:spPr>
        <p:txBody>
          <a:bodyPr wrap="none" rtlCol="0">
            <a:spAutoFit/>
          </a:bodyPr>
          <a:lstStyle/>
          <a:p>
            <a:r>
              <a:rPr lang="en-GB" b="1" dirty="0"/>
              <a:t>Budget exhausted</a:t>
            </a:r>
          </a:p>
          <a:p>
            <a:r>
              <a:rPr lang="en-GB" b="1" dirty="0"/>
              <a:t>in 20 years</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cxnSp>
        <p:nvCxnSpPr>
          <p:cNvPr id="8" name="Straight Connector 7">
            <a:extLst>
              <a:ext uri="{FF2B5EF4-FFF2-40B4-BE49-F238E27FC236}">
                <a16:creationId xmlns:a16="http://schemas.microsoft.com/office/drawing/2014/main" id="{A2C99F95-7424-44AE-88D4-F69A343F5273}"/>
              </a:ext>
            </a:extLst>
          </p:cNvPr>
          <p:cNvCxnSpPr>
            <a:stCxn id="4" idx="0"/>
          </p:cNvCxnSpPr>
          <p:nvPr/>
        </p:nvCxnSpPr>
        <p:spPr>
          <a:xfrm flipV="1">
            <a:off x="3159609" y="3010018"/>
            <a:ext cx="1336628" cy="76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423F3A4-B4E1-41DC-B16F-A0DBA8B15572}"/>
              </a:ext>
            </a:extLst>
          </p:cNvPr>
          <p:cNvGrpSpPr/>
          <p:nvPr/>
        </p:nvGrpSpPr>
        <p:grpSpPr>
          <a:xfrm>
            <a:off x="4183039" y="3031252"/>
            <a:ext cx="1638119" cy="1137989"/>
            <a:chOff x="4183039" y="3031252"/>
            <a:chExt cx="1638119" cy="1137989"/>
          </a:xfrm>
        </p:grpSpPr>
        <p:cxnSp>
          <p:nvCxnSpPr>
            <p:cNvPr id="12" name="Straight Arrow Connector 11">
              <a:extLst>
                <a:ext uri="{FF2B5EF4-FFF2-40B4-BE49-F238E27FC236}">
                  <a16:creationId xmlns:a16="http://schemas.microsoft.com/office/drawing/2014/main" id="{32C933D0-D9A8-4ED6-8B30-C1D1CFBD760D}"/>
                </a:ext>
              </a:extLst>
            </p:cNvPr>
            <p:cNvCxnSpPr/>
            <p:nvPr/>
          </p:nvCxnSpPr>
          <p:spPr>
            <a:xfrm flipV="1">
              <a:off x="4183039" y="3031252"/>
              <a:ext cx="0" cy="107943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B99975-326D-4DE5-84A0-027161BA89E3}"/>
                </a:ext>
              </a:extLst>
            </p:cNvPr>
            <p:cNvSpPr txBox="1"/>
            <p:nvPr/>
          </p:nvSpPr>
          <p:spPr>
            <a:xfrm>
              <a:off x="4278492" y="3245911"/>
              <a:ext cx="1542666" cy="923330"/>
            </a:xfrm>
            <a:prstGeom prst="rect">
              <a:avLst/>
            </a:prstGeom>
            <a:noFill/>
          </p:spPr>
          <p:txBody>
            <a:bodyPr wrap="none" rtlCol="0">
              <a:spAutoFit/>
            </a:bodyPr>
            <a:lstStyle/>
            <a:p>
              <a:r>
                <a:rPr lang="en-GB" dirty="0">
                  <a:solidFill>
                    <a:srgbClr val="FF0000"/>
                  </a:solidFill>
                </a:rPr>
                <a:t>50% emission</a:t>
              </a:r>
            </a:p>
            <a:p>
              <a:r>
                <a:rPr lang="en-GB" dirty="0">
                  <a:solidFill>
                    <a:srgbClr val="FF0000"/>
                  </a:solidFill>
                </a:rPr>
                <a:t>reduction in </a:t>
              </a:r>
            </a:p>
            <a:p>
              <a:r>
                <a:rPr lang="en-GB" dirty="0">
                  <a:solidFill>
                    <a:srgbClr val="FF0000"/>
                  </a:solidFill>
                </a:rPr>
                <a:t>10 years</a:t>
              </a:r>
              <a:endParaRPr lang="en-DE" dirty="0">
                <a:solidFill>
                  <a:srgbClr val="FF0000"/>
                </a:solidFill>
              </a:endParaRPr>
            </a:p>
          </p:txBody>
        </p:sp>
      </p:grpSp>
    </p:spTree>
    <p:extLst>
      <p:ext uri="{BB962C8B-B14F-4D97-AF65-F5344CB8AC3E}">
        <p14:creationId xmlns:p14="http://schemas.microsoft.com/office/powerpoint/2010/main" val="8447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a:cxnSpLocks/>
          </p:cNvCxnSpPr>
          <p:nvPr/>
        </p:nvCxnSpPr>
        <p:spPr>
          <a:xfrm>
            <a:off x="1127033" y="5296477"/>
            <a:ext cx="6003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14" name="Freeform: Shape 13">
            <a:extLst>
              <a:ext uri="{FF2B5EF4-FFF2-40B4-BE49-F238E27FC236}">
                <a16:creationId xmlns:a16="http://schemas.microsoft.com/office/drawing/2014/main" id="{74A08B43-215F-4367-A07F-5E0B1500D4CC}"/>
              </a:ext>
            </a:extLst>
          </p:cNvPr>
          <p:cNvSpPr/>
          <p:nvPr/>
        </p:nvSpPr>
        <p:spPr>
          <a:xfrm>
            <a:off x="3162423" y="3013190"/>
            <a:ext cx="2898075" cy="2266422"/>
          </a:xfrm>
          <a:custGeom>
            <a:avLst/>
            <a:gdLst>
              <a:gd name="connsiteX0" fmla="*/ 0 w 2886501"/>
              <a:gd name="connsiteY0" fmla="*/ 0 h 2258705"/>
              <a:gd name="connsiteX1" fmla="*/ 2886501 w 2886501"/>
              <a:gd name="connsiteY1" fmla="*/ 2245057 h 2258705"/>
              <a:gd name="connsiteX2" fmla="*/ 2060812 w 2886501"/>
              <a:gd name="connsiteY2" fmla="*/ 2258705 h 2258705"/>
              <a:gd name="connsiteX3" fmla="*/ 0 w 2886501"/>
              <a:gd name="connsiteY3" fmla="*/ 0 h 2258705"/>
              <a:gd name="connsiteX0" fmla="*/ 0 w 2886501"/>
              <a:gd name="connsiteY0" fmla="*/ 0 h 2270280"/>
              <a:gd name="connsiteX1" fmla="*/ 2886501 w 2886501"/>
              <a:gd name="connsiteY1" fmla="*/ 2245057 h 2270280"/>
              <a:gd name="connsiteX2" fmla="*/ 2060812 w 2886501"/>
              <a:gd name="connsiteY2" fmla="*/ 2270280 h 2270280"/>
              <a:gd name="connsiteX3" fmla="*/ 0 w 2886501"/>
              <a:gd name="connsiteY3" fmla="*/ 0 h 2270280"/>
              <a:gd name="connsiteX0" fmla="*/ 0 w 2894217"/>
              <a:gd name="connsiteY0" fmla="*/ 0 h 2270280"/>
              <a:gd name="connsiteX1" fmla="*/ 2894217 w 2894217"/>
              <a:gd name="connsiteY1" fmla="*/ 2268206 h 2270280"/>
              <a:gd name="connsiteX2" fmla="*/ 2060812 w 2894217"/>
              <a:gd name="connsiteY2" fmla="*/ 2270280 h 2270280"/>
              <a:gd name="connsiteX3" fmla="*/ 0 w 2894217"/>
              <a:gd name="connsiteY3" fmla="*/ 0 h 2270280"/>
              <a:gd name="connsiteX0" fmla="*/ 0 w 2894217"/>
              <a:gd name="connsiteY0" fmla="*/ 0 h 2270280"/>
              <a:gd name="connsiteX1" fmla="*/ 2894217 w 2894217"/>
              <a:gd name="connsiteY1" fmla="*/ 2268206 h 2270280"/>
              <a:gd name="connsiteX2" fmla="*/ 2047308 w 2894217"/>
              <a:gd name="connsiteY2" fmla="*/ 2270280 h 2270280"/>
              <a:gd name="connsiteX3" fmla="*/ 0 w 2894217"/>
              <a:gd name="connsiteY3" fmla="*/ 0 h 2270280"/>
              <a:gd name="connsiteX0" fmla="*/ 0 w 2898075"/>
              <a:gd name="connsiteY0" fmla="*/ 0 h 2266422"/>
              <a:gd name="connsiteX1" fmla="*/ 2898075 w 2898075"/>
              <a:gd name="connsiteY1" fmla="*/ 2264348 h 2266422"/>
              <a:gd name="connsiteX2" fmla="*/ 2051166 w 2898075"/>
              <a:gd name="connsiteY2" fmla="*/ 2266422 h 2266422"/>
              <a:gd name="connsiteX3" fmla="*/ 0 w 2898075"/>
              <a:gd name="connsiteY3" fmla="*/ 0 h 2266422"/>
            </a:gdLst>
            <a:ahLst/>
            <a:cxnLst>
              <a:cxn ang="0">
                <a:pos x="connsiteX0" y="connsiteY0"/>
              </a:cxn>
              <a:cxn ang="0">
                <a:pos x="connsiteX1" y="connsiteY1"/>
              </a:cxn>
              <a:cxn ang="0">
                <a:pos x="connsiteX2" y="connsiteY2"/>
              </a:cxn>
              <a:cxn ang="0">
                <a:pos x="connsiteX3" y="connsiteY3"/>
              </a:cxn>
            </a:cxnLst>
            <a:rect l="l" t="t" r="r" b="b"/>
            <a:pathLst>
              <a:path w="2898075" h="2266422">
                <a:moveTo>
                  <a:pt x="0" y="0"/>
                </a:moveTo>
                <a:lnTo>
                  <a:pt x="2898075" y="2264348"/>
                </a:lnTo>
                <a:lnTo>
                  <a:pt x="2051166" y="2266422"/>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61474" y="2575059"/>
            <a:ext cx="2012859" cy="369332"/>
          </a:xfrm>
          <a:prstGeom prst="rect">
            <a:avLst/>
          </a:prstGeom>
          <a:noFill/>
        </p:spPr>
        <p:txBody>
          <a:bodyPr wrap="none" rtlCol="0">
            <a:spAutoFit/>
          </a:bodyPr>
          <a:lstStyle/>
          <a:p>
            <a:r>
              <a:rPr lang="en-GB" b="1" dirty="0"/>
              <a:t>Budget overdraft</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
        <p:nvSpPr>
          <p:cNvPr id="10" name="Freeform: Shape 9">
            <a:extLst>
              <a:ext uri="{FF2B5EF4-FFF2-40B4-BE49-F238E27FC236}">
                <a16:creationId xmlns:a16="http://schemas.microsoft.com/office/drawing/2014/main" id="{64D8AD49-F264-40F3-9236-AF344E170EE8}"/>
              </a:ext>
            </a:extLst>
          </p:cNvPr>
          <p:cNvSpPr/>
          <p:nvPr/>
        </p:nvSpPr>
        <p:spPr>
          <a:xfrm>
            <a:off x="5436796" y="5313828"/>
            <a:ext cx="1508077" cy="327548"/>
          </a:xfrm>
          <a:custGeom>
            <a:avLst/>
            <a:gdLst>
              <a:gd name="connsiteX0" fmla="*/ 0 w 3057098"/>
              <a:gd name="connsiteY0" fmla="*/ 34119 h 293427"/>
              <a:gd name="connsiteX1" fmla="*/ 252483 w 3057098"/>
              <a:gd name="connsiteY1" fmla="*/ 293427 h 293427"/>
              <a:gd name="connsiteX2" fmla="*/ 3057098 w 3057098"/>
              <a:gd name="connsiteY2" fmla="*/ 293427 h 293427"/>
              <a:gd name="connsiteX3" fmla="*/ 3057098 w 3057098"/>
              <a:gd name="connsiteY3" fmla="*/ 0 h 293427"/>
              <a:gd name="connsiteX4" fmla="*/ 0 w 3057098"/>
              <a:gd name="connsiteY4" fmla="*/ 34119 h 293427"/>
              <a:gd name="connsiteX0" fmla="*/ 0 w 3057098"/>
              <a:gd name="connsiteY0" fmla="*/ 0 h 327547"/>
              <a:gd name="connsiteX1" fmla="*/ 252483 w 3057098"/>
              <a:gd name="connsiteY1" fmla="*/ 327547 h 327547"/>
              <a:gd name="connsiteX2" fmla="*/ 3057098 w 3057098"/>
              <a:gd name="connsiteY2" fmla="*/ 327547 h 327547"/>
              <a:gd name="connsiteX3" fmla="*/ 3057098 w 3057098"/>
              <a:gd name="connsiteY3" fmla="*/ 34120 h 327547"/>
              <a:gd name="connsiteX4" fmla="*/ 0 w 3057098"/>
              <a:gd name="connsiteY4" fmla="*/ 0 h 327547"/>
              <a:gd name="connsiteX0" fmla="*/ 0 w 3022979"/>
              <a:gd name="connsiteY0" fmla="*/ 13647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13647 h 293427"/>
              <a:gd name="connsiteX0" fmla="*/ 0 w 3022979"/>
              <a:gd name="connsiteY0" fmla="*/ 6823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6823 h 293427"/>
              <a:gd name="connsiteX0" fmla="*/ 0 w 3022979"/>
              <a:gd name="connsiteY0" fmla="*/ 6823 h 307075"/>
              <a:gd name="connsiteX1" fmla="*/ 1146412 w 3022979"/>
              <a:gd name="connsiteY1" fmla="*/ 307075 h 307075"/>
              <a:gd name="connsiteX2" fmla="*/ 3022979 w 3022979"/>
              <a:gd name="connsiteY2" fmla="*/ 293427 h 307075"/>
              <a:gd name="connsiteX3" fmla="*/ 3022979 w 3022979"/>
              <a:gd name="connsiteY3" fmla="*/ 0 h 307075"/>
              <a:gd name="connsiteX4" fmla="*/ 0 w 3022979"/>
              <a:gd name="connsiteY4" fmla="*/ 6823 h 307075"/>
              <a:gd name="connsiteX0" fmla="*/ 0 w 3022979"/>
              <a:gd name="connsiteY0" fmla="*/ 0 h 300252"/>
              <a:gd name="connsiteX1" fmla="*/ 1146412 w 3022979"/>
              <a:gd name="connsiteY1" fmla="*/ 300252 h 300252"/>
              <a:gd name="connsiteX2" fmla="*/ 3022979 w 3022979"/>
              <a:gd name="connsiteY2" fmla="*/ 286604 h 300252"/>
              <a:gd name="connsiteX3" fmla="*/ 1473958 w 3022979"/>
              <a:gd name="connsiteY3" fmla="*/ 1 h 300252"/>
              <a:gd name="connsiteX4" fmla="*/ 0 w 3022979"/>
              <a:gd name="connsiteY4" fmla="*/ 0 h 300252"/>
              <a:gd name="connsiteX0" fmla="*/ 0 w 1508077"/>
              <a:gd name="connsiteY0" fmla="*/ 0 h 327548"/>
              <a:gd name="connsiteX1" fmla="*/ 1146412 w 1508077"/>
              <a:gd name="connsiteY1" fmla="*/ 300252 h 327548"/>
              <a:gd name="connsiteX2" fmla="*/ 1508077 w 1508077"/>
              <a:gd name="connsiteY2" fmla="*/ 327548 h 327548"/>
              <a:gd name="connsiteX3" fmla="*/ 1473958 w 1508077"/>
              <a:gd name="connsiteY3" fmla="*/ 1 h 327548"/>
              <a:gd name="connsiteX4" fmla="*/ 0 w 1508077"/>
              <a:gd name="connsiteY4" fmla="*/ 0 h 32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077" h="327548">
                <a:moveTo>
                  <a:pt x="0" y="0"/>
                </a:moveTo>
                <a:lnTo>
                  <a:pt x="1146412" y="300252"/>
                </a:lnTo>
                <a:lnTo>
                  <a:pt x="1508077" y="327548"/>
                </a:lnTo>
                <a:lnTo>
                  <a:pt x="1473958" y="1"/>
                </a:lnTo>
                <a:lnTo>
                  <a:pt x="0" y="0"/>
                </a:lnTo>
                <a:close/>
              </a:path>
            </a:pathLst>
          </a:custGeom>
          <a:gradFill>
            <a:gsLst>
              <a:gs pos="0">
                <a:srgbClr val="FFC000"/>
              </a:gs>
              <a:gs pos="64000">
                <a:srgbClr val="FFC000"/>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TextBox 15">
            <a:extLst>
              <a:ext uri="{FF2B5EF4-FFF2-40B4-BE49-F238E27FC236}">
                <a16:creationId xmlns:a16="http://schemas.microsoft.com/office/drawing/2014/main" id="{BB49B19D-DBCA-4922-BEB8-51C2616AC516}"/>
              </a:ext>
            </a:extLst>
          </p:cNvPr>
          <p:cNvSpPr txBox="1"/>
          <p:nvPr/>
        </p:nvSpPr>
        <p:spPr>
          <a:xfrm>
            <a:off x="7014949" y="5276051"/>
            <a:ext cx="2638864" cy="646331"/>
          </a:xfrm>
          <a:prstGeom prst="rect">
            <a:avLst/>
          </a:prstGeom>
          <a:noFill/>
        </p:spPr>
        <p:txBody>
          <a:bodyPr wrap="none" rtlCol="0">
            <a:spAutoFit/>
          </a:bodyPr>
          <a:lstStyle/>
          <a:p>
            <a:r>
              <a:rPr lang="en-GB" dirty="0"/>
              <a:t>Carbon dioxide removal</a:t>
            </a:r>
          </a:p>
          <a:p>
            <a:r>
              <a:rPr lang="en-GB" dirty="0"/>
              <a:t>(CDR) techs</a:t>
            </a:r>
            <a:endParaRPr lang="en-DE" dirty="0"/>
          </a:p>
        </p:txBody>
      </p:sp>
      <p:cxnSp>
        <p:nvCxnSpPr>
          <p:cNvPr id="19" name="Straight Connector 18">
            <a:extLst>
              <a:ext uri="{FF2B5EF4-FFF2-40B4-BE49-F238E27FC236}">
                <a16:creationId xmlns:a16="http://schemas.microsoft.com/office/drawing/2014/main" id="{A6DD21AC-8931-4B7B-A665-131CADB5E9B5}"/>
              </a:ext>
            </a:extLst>
          </p:cNvPr>
          <p:cNvCxnSpPr>
            <a:stCxn id="14" idx="0"/>
            <a:endCxn id="14" idx="1"/>
          </p:cNvCxnSpPr>
          <p:nvPr/>
        </p:nvCxnSpPr>
        <p:spPr>
          <a:xfrm>
            <a:off x="3162423" y="3013190"/>
            <a:ext cx="2898075" cy="22643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8B7CD6-9BD8-4E82-AF49-5601827B4F2F}"/>
              </a:ext>
            </a:extLst>
          </p:cNvPr>
          <p:cNvCxnSpPr>
            <a:cxnSpLocks/>
          </p:cNvCxnSpPr>
          <p:nvPr/>
        </p:nvCxnSpPr>
        <p:spPr>
          <a:xfrm>
            <a:off x="6052782" y="5268036"/>
            <a:ext cx="97596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2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500"/>
                            </p:stCondLst>
                            <p:childTnLst>
                              <p:par>
                                <p:cTn id="29" presetID="1" presetClass="exit" presetSubtype="0" fill="hold" nodeType="after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1" grpId="0"/>
      <p:bldP spid="10"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sp>
        <p:nvSpPr>
          <p:cNvPr id="15" name="TextBox 14">
            <a:extLst>
              <a:ext uri="{FF2B5EF4-FFF2-40B4-BE49-F238E27FC236}">
                <a16:creationId xmlns:a16="http://schemas.microsoft.com/office/drawing/2014/main" id="{28D63DFF-8CDC-4694-8B51-BB12BBB8466C}"/>
              </a:ext>
            </a:extLst>
          </p:cNvPr>
          <p:cNvSpPr txBox="1"/>
          <p:nvPr/>
        </p:nvSpPr>
        <p:spPr>
          <a:xfrm>
            <a:off x="302820" y="1480630"/>
            <a:ext cx="6684843" cy="369332"/>
          </a:xfrm>
          <a:prstGeom prst="rect">
            <a:avLst/>
          </a:prstGeom>
          <a:noFill/>
        </p:spPr>
        <p:txBody>
          <a:bodyPr wrap="none" rtlCol="0">
            <a:spAutoFit/>
          </a:bodyPr>
          <a:lstStyle/>
          <a:p>
            <a:r>
              <a:rPr lang="en-GB" dirty="0"/>
              <a:t>1. Rapid and deep near-term decarbonization of energy supply</a:t>
            </a:r>
            <a:endParaRPr lang="en-DE" dirty="0"/>
          </a:p>
        </p:txBody>
      </p:sp>
      <p:grpSp>
        <p:nvGrpSpPr>
          <p:cNvPr id="23" name="Group 22">
            <a:extLst>
              <a:ext uri="{FF2B5EF4-FFF2-40B4-BE49-F238E27FC236}">
                <a16:creationId xmlns:a16="http://schemas.microsoft.com/office/drawing/2014/main" id="{EBE607C5-9A29-4DA0-9446-75CFB2B46EB6}"/>
              </a:ext>
            </a:extLst>
          </p:cNvPr>
          <p:cNvGrpSpPr/>
          <p:nvPr/>
        </p:nvGrpSpPr>
        <p:grpSpPr>
          <a:xfrm>
            <a:off x="3764649" y="4883013"/>
            <a:ext cx="1659968" cy="576180"/>
            <a:chOff x="3354751" y="4883013"/>
            <a:chExt cx="1659968" cy="576180"/>
          </a:xfrm>
        </p:grpSpPr>
        <p:sp>
          <p:nvSpPr>
            <p:cNvPr id="6" name="TextBox 5">
              <a:extLst>
                <a:ext uri="{FF2B5EF4-FFF2-40B4-BE49-F238E27FC236}">
                  <a16:creationId xmlns:a16="http://schemas.microsoft.com/office/drawing/2014/main" id="{74A923E0-7303-4586-A436-42894168822E}"/>
                </a:ext>
              </a:extLst>
            </p:cNvPr>
            <p:cNvSpPr txBox="1"/>
            <p:nvPr/>
          </p:nvSpPr>
          <p:spPr>
            <a:xfrm>
              <a:off x="3998094" y="4986437"/>
              <a:ext cx="1016625" cy="369332"/>
            </a:xfrm>
            <a:prstGeom prst="rect">
              <a:avLst/>
            </a:prstGeom>
            <a:noFill/>
          </p:spPr>
          <p:txBody>
            <a:bodyPr wrap="none" rtlCol="0">
              <a:spAutoFit/>
            </a:bodyPr>
            <a:lstStyle/>
            <a:p>
              <a:r>
                <a:rPr lang="en-GB" b="1" dirty="0">
                  <a:solidFill>
                    <a:srgbClr val="7030A0"/>
                  </a:solidFill>
                </a:rPr>
                <a:t>Nuclear</a:t>
              </a:r>
              <a:endParaRPr lang="en-DE" b="1" dirty="0">
                <a:solidFill>
                  <a:srgbClr val="7030A0"/>
                </a:solidFill>
              </a:endParaRPr>
            </a:p>
          </p:txBody>
        </p:sp>
        <p:pic>
          <p:nvPicPr>
            <p:cNvPr id="31" name="Picture 30">
              <a:extLst>
                <a:ext uri="{FF2B5EF4-FFF2-40B4-BE49-F238E27FC236}">
                  <a16:creationId xmlns:a16="http://schemas.microsoft.com/office/drawing/2014/main" id="{24A38AE8-D042-4FE9-BC0A-CDAC7C1DE576}"/>
                </a:ext>
              </a:extLst>
            </p:cNvPr>
            <p:cNvPicPr>
              <a:picLocks noChangeAspect="1"/>
            </p:cNvPicPr>
            <p:nvPr/>
          </p:nvPicPr>
          <p:blipFill>
            <a:blip r:embed="rId3"/>
            <a:stretch>
              <a:fillRect/>
            </a:stretch>
          </p:blipFill>
          <p:spPr>
            <a:xfrm>
              <a:off x="3354751" y="4883013"/>
              <a:ext cx="576180" cy="576180"/>
            </a:xfrm>
            <a:prstGeom prst="rect">
              <a:avLst/>
            </a:prstGeom>
          </p:spPr>
        </p:pic>
      </p:grpSp>
      <p:grpSp>
        <p:nvGrpSpPr>
          <p:cNvPr id="28" name="Group 27">
            <a:extLst>
              <a:ext uri="{FF2B5EF4-FFF2-40B4-BE49-F238E27FC236}">
                <a16:creationId xmlns:a16="http://schemas.microsoft.com/office/drawing/2014/main" id="{EC87F067-A1A9-4635-8824-B18AA63FFDB0}"/>
              </a:ext>
            </a:extLst>
          </p:cNvPr>
          <p:cNvGrpSpPr/>
          <p:nvPr/>
        </p:nvGrpSpPr>
        <p:grpSpPr>
          <a:xfrm>
            <a:off x="6230566" y="4866016"/>
            <a:ext cx="2354438" cy="610175"/>
            <a:chOff x="5988112" y="4866016"/>
            <a:chExt cx="2354438" cy="610175"/>
          </a:xfrm>
        </p:grpSpPr>
        <p:sp>
          <p:nvSpPr>
            <p:cNvPr id="13" name="TextBox 12">
              <a:extLst>
                <a:ext uri="{FF2B5EF4-FFF2-40B4-BE49-F238E27FC236}">
                  <a16:creationId xmlns:a16="http://schemas.microsoft.com/office/drawing/2014/main" id="{32E7D84C-B774-448F-9D4E-6D2573095029}"/>
                </a:ext>
              </a:extLst>
            </p:cNvPr>
            <p:cNvSpPr txBox="1"/>
            <p:nvPr/>
          </p:nvSpPr>
          <p:spPr>
            <a:xfrm>
              <a:off x="6875482" y="4986437"/>
              <a:ext cx="1467068" cy="369332"/>
            </a:xfrm>
            <a:prstGeom prst="rect">
              <a:avLst/>
            </a:prstGeom>
            <a:noFill/>
          </p:spPr>
          <p:txBody>
            <a:bodyPr wrap="none" rtlCol="0">
              <a:spAutoFit/>
            </a:bodyPr>
            <a:lstStyle/>
            <a:p>
              <a:r>
                <a:rPr lang="en-GB" b="1" dirty="0">
                  <a:solidFill>
                    <a:schemeClr val="accent6">
                      <a:lumMod val="75000"/>
                    </a:schemeClr>
                  </a:solidFill>
                </a:rPr>
                <a:t>Renewables</a:t>
              </a:r>
              <a:endParaRPr lang="en-DE" b="1" dirty="0">
                <a:solidFill>
                  <a:schemeClr val="accent6">
                    <a:lumMod val="75000"/>
                  </a:schemeClr>
                </a:solidFill>
              </a:endParaRPr>
            </a:p>
          </p:txBody>
        </p:sp>
        <p:grpSp>
          <p:nvGrpSpPr>
            <p:cNvPr id="22" name="Group 21">
              <a:extLst>
                <a:ext uri="{FF2B5EF4-FFF2-40B4-BE49-F238E27FC236}">
                  <a16:creationId xmlns:a16="http://schemas.microsoft.com/office/drawing/2014/main" id="{F47B3F5D-DD16-4814-86BC-982428C187A2}"/>
                </a:ext>
              </a:extLst>
            </p:cNvPr>
            <p:cNvGrpSpPr/>
            <p:nvPr/>
          </p:nvGrpSpPr>
          <p:grpSpPr>
            <a:xfrm>
              <a:off x="5988112" y="4866016"/>
              <a:ext cx="781342" cy="610175"/>
              <a:chOff x="883157" y="5743365"/>
              <a:chExt cx="1245638" cy="972759"/>
            </a:xfrm>
          </p:grpSpPr>
          <p:pic>
            <p:nvPicPr>
              <p:cNvPr id="35" name="Picture 34">
                <a:extLst>
                  <a:ext uri="{FF2B5EF4-FFF2-40B4-BE49-F238E27FC236}">
                    <a16:creationId xmlns:a16="http://schemas.microsoft.com/office/drawing/2014/main" id="{3F9013AB-13B7-4CD4-822B-CAA83D5CD5FD}"/>
                  </a:ext>
                </a:extLst>
              </p:cNvPr>
              <p:cNvPicPr>
                <a:picLocks noChangeAspect="1"/>
              </p:cNvPicPr>
              <p:nvPr/>
            </p:nvPicPr>
            <p:blipFill>
              <a:blip r:embed="rId4">
                <a:biLevel thresh="50000"/>
              </a:blip>
              <a:stretch>
                <a:fillRect/>
              </a:stretch>
            </p:blipFill>
            <p:spPr>
              <a:xfrm>
                <a:off x="1346760" y="6143294"/>
                <a:ext cx="782035" cy="493022"/>
              </a:xfrm>
              <a:prstGeom prst="rect">
                <a:avLst/>
              </a:prstGeom>
            </p:spPr>
          </p:pic>
          <p:pic>
            <p:nvPicPr>
              <p:cNvPr id="37" name="Picture 36">
                <a:extLst>
                  <a:ext uri="{FF2B5EF4-FFF2-40B4-BE49-F238E27FC236}">
                    <a16:creationId xmlns:a16="http://schemas.microsoft.com/office/drawing/2014/main" id="{4191B9DD-A8F0-493F-83B1-761F6A3521D4}"/>
                  </a:ext>
                </a:extLst>
              </p:cNvPr>
              <p:cNvPicPr>
                <a:picLocks noChangeAspect="1"/>
              </p:cNvPicPr>
              <p:nvPr/>
            </p:nvPicPr>
            <p:blipFill>
              <a:blip r:embed="rId5">
                <a:biLevel thresh="50000"/>
              </a:blip>
              <a:stretch>
                <a:fillRect/>
              </a:stretch>
            </p:blipFill>
            <p:spPr>
              <a:xfrm flipH="1">
                <a:off x="883157" y="5743365"/>
                <a:ext cx="576180" cy="972759"/>
              </a:xfrm>
              <a:prstGeom prst="rect">
                <a:avLst/>
              </a:prstGeom>
            </p:spPr>
          </p:pic>
        </p:grpSp>
      </p:grpSp>
      <p:grpSp>
        <p:nvGrpSpPr>
          <p:cNvPr id="30" name="Group 29">
            <a:extLst>
              <a:ext uri="{FF2B5EF4-FFF2-40B4-BE49-F238E27FC236}">
                <a16:creationId xmlns:a16="http://schemas.microsoft.com/office/drawing/2014/main" id="{E2A1D797-5F9B-4274-B604-CE6CC40A955B}"/>
              </a:ext>
            </a:extLst>
          </p:cNvPr>
          <p:cNvGrpSpPr/>
          <p:nvPr/>
        </p:nvGrpSpPr>
        <p:grpSpPr>
          <a:xfrm>
            <a:off x="919020" y="4816091"/>
            <a:ext cx="2039680" cy="710024"/>
            <a:chOff x="919020" y="4816091"/>
            <a:chExt cx="2039680" cy="710024"/>
          </a:xfrm>
        </p:grpSpPr>
        <p:sp>
          <p:nvSpPr>
            <p:cNvPr id="5" name="TextBox 4">
              <a:extLst>
                <a:ext uri="{FF2B5EF4-FFF2-40B4-BE49-F238E27FC236}">
                  <a16:creationId xmlns:a16="http://schemas.microsoft.com/office/drawing/2014/main" id="{4DD975A1-3B69-4F6F-B9A8-D50B49E16575}"/>
                </a:ext>
              </a:extLst>
            </p:cNvPr>
            <p:cNvSpPr txBox="1"/>
            <p:nvPr/>
          </p:nvSpPr>
          <p:spPr>
            <a:xfrm>
              <a:off x="1595442" y="4986437"/>
              <a:ext cx="1363258" cy="369332"/>
            </a:xfrm>
            <a:prstGeom prst="rect">
              <a:avLst/>
            </a:prstGeom>
            <a:noFill/>
          </p:spPr>
          <p:txBody>
            <a:bodyPr wrap="none" rtlCol="0">
              <a:spAutoFit/>
            </a:bodyPr>
            <a:lstStyle/>
            <a:p>
              <a:r>
                <a:rPr lang="en-GB" b="1" dirty="0">
                  <a:solidFill>
                    <a:srgbClr val="86632A"/>
                  </a:solidFill>
                </a:rPr>
                <a:t>Fossil fuels</a:t>
              </a:r>
              <a:endParaRPr lang="en-DE" b="1" dirty="0">
                <a:solidFill>
                  <a:srgbClr val="86632A"/>
                </a:solidFill>
              </a:endParaRPr>
            </a:p>
          </p:txBody>
        </p:sp>
        <p:grpSp>
          <p:nvGrpSpPr>
            <p:cNvPr id="20" name="Group 19">
              <a:extLst>
                <a:ext uri="{FF2B5EF4-FFF2-40B4-BE49-F238E27FC236}">
                  <a16:creationId xmlns:a16="http://schemas.microsoft.com/office/drawing/2014/main" id="{CB2BFF38-4DA8-41E6-8162-69152221A7CD}"/>
                </a:ext>
              </a:extLst>
            </p:cNvPr>
            <p:cNvGrpSpPr/>
            <p:nvPr/>
          </p:nvGrpSpPr>
          <p:grpSpPr>
            <a:xfrm>
              <a:off x="919020" y="4816091"/>
              <a:ext cx="605203" cy="710024"/>
              <a:chOff x="268282" y="2916620"/>
              <a:chExt cx="605203" cy="710024"/>
            </a:xfrm>
          </p:grpSpPr>
          <p:pic>
            <p:nvPicPr>
              <p:cNvPr id="25" name="Picture 24">
                <a:extLst>
                  <a:ext uri="{FF2B5EF4-FFF2-40B4-BE49-F238E27FC236}">
                    <a16:creationId xmlns:a16="http://schemas.microsoft.com/office/drawing/2014/main" id="{EF461B86-DEA0-4750-BF63-0801F2145FCE}"/>
                  </a:ext>
                </a:extLst>
              </p:cNvPr>
              <p:cNvPicPr>
                <a:picLocks noChangeAspect="1"/>
              </p:cNvPicPr>
              <p:nvPr/>
            </p:nvPicPr>
            <p:blipFill>
              <a:blip r:embed="rId6"/>
              <a:stretch>
                <a:fillRect/>
              </a:stretch>
            </p:blipFill>
            <p:spPr>
              <a:xfrm>
                <a:off x="632390" y="3279365"/>
                <a:ext cx="241095" cy="347279"/>
              </a:xfrm>
              <a:prstGeom prst="rect">
                <a:avLst/>
              </a:prstGeom>
            </p:spPr>
          </p:pic>
          <p:pic>
            <p:nvPicPr>
              <p:cNvPr id="33" name="Picture 32">
                <a:extLst>
                  <a:ext uri="{FF2B5EF4-FFF2-40B4-BE49-F238E27FC236}">
                    <a16:creationId xmlns:a16="http://schemas.microsoft.com/office/drawing/2014/main" id="{013DE511-A42A-4AF5-9028-B4EB71351231}"/>
                  </a:ext>
                </a:extLst>
              </p:cNvPr>
              <p:cNvPicPr>
                <a:picLocks noChangeAspect="1"/>
              </p:cNvPicPr>
              <p:nvPr/>
            </p:nvPicPr>
            <p:blipFill>
              <a:blip r:embed="rId7">
                <a:biLevel thresh="50000"/>
              </a:blip>
              <a:stretch>
                <a:fillRect/>
              </a:stretch>
            </p:blipFill>
            <p:spPr>
              <a:xfrm>
                <a:off x="268282" y="3298673"/>
                <a:ext cx="221353" cy="319931"/>
              </a:xfrm>
              <a:prstGeom prst="rect">
                <a:avLst/>
              </a:prstGeom>
            </p:spPr>
          </p:pic>
          <p:pic>
            <p:nvPicPr>
              <p:cNvPr id="39" name="Picture 38">
                <a:extLst>
                  <a:ext uri="{FF2B5EF4-FFF2-40B4-BE49-F238E27FC236}">
                    <a16:creationId xmlns:a16="http://schemas.microsoft.com/office/drawing/2014/main" id="{0957D0BD-BA66-4FFD-A8C5-2EE4CCF0B972}"/>
                  </a:ext>
                </a:extLst>
              </p:cNvPr>
              <p:cNvPicPr>
                <a:picLocks noChangeAspect="1"/>
              </p:cNvPicPr>
              <p:nvPr/>
            </p:nvPicPr>
            <p:blipFill>
              <a:blip r:embed="rId8"/>
              <a:stretch>
                <a:fillRect/>
              </a:stretch>
            </p:blipFill>
            <p:spPr>
              <a:xfrm>
                <a:off x="381075" y="2916620"/>
                <a:ext cx="375867" cy="347279"/>
              </a:xfrm>
              <a:prstGeom prst="rect">
                <a:avLst/>
              </a:prstGeom>
            </p:spPr>
          </p:pic>
        </p:grpSp>
      </p:gr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graphicFrame>
        <p:nvGraphicFramePr>
          <p:cNvPr id="10" name="Chart 9">
            <a:extLst>
              <a:ext uri="{FF2B5EF4-FFF2-40B4-BE49-F238E27FC236}">
                <a16:creationId xmlns:a16="http://schemas.microsoft.com/office/drawing/2014/main" id="{CAE1CA4C-A971-4002-B9DB-E0848B308183}"/>
              </a:ext>
            </a:extLst>
          </p:cNvPr>
          <p:cNvGraphicFramePr/>
          <p:nvPr>
            <p:extLst>
              <p:ext uri="{D42A27DB-BD31-4B8C-83A1-F6EECF244321}">
                <p14:modId xmlns:p14="http://schemas.microsoft.com/office/powerpoint/2010/main" val="1580406139"/>
              </p:ext>
            </p:extLst>
          </p:nvPr>
        </p:nvGraphicFramePr>
        <p:xfrm>
          <a:off x="554544" y="1930400"/>
          <a:ext cx="3759744" cy="252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0" name="Chart 49">
            <a:extLst>
              <a:ext uri="{FF2B5EF4-FFF2-40B4-BE49-F238E27FC236}">
                <a16:creationId xmlns:a16="http://schemas.microsoft.com/office/drawing/2014/main" id="{276B2815-4209-4713-9FC3-A7846B2753CB}"/>
              </a:ext>
            </a:extLst>
          </p:cNvPr>
          <p:cNvGraphicFramePr/>
          <p:nvPr>
            <p:extLst>
              <p:ext uri="{D42A27DB-BD31-4B8C-83A1-F6EECF244321}">
                <p14:modId xmlns:p14="http://schemas.microsoft.com/office/powerpoint/2010/main" val="579074206"/>
              </p:ext>
            </p:extLst>
          </p:nvPr>
        </p:nvGraphicFramePr>
        <p:xfrm>
          <a:off x="5025310" y="1930400"/>
          <a:ext cx="4112791" cy="2520000"/>
        </p:xfrm>
        <a:graphic>
          <a:graphicData uri="http://schemas.openxmlformats.org/drawingml/2006/chart">
            <c:chart xmlns:c="http://schemas.openxmlformats.org/drawingml/2006/chart" xmlns:r="http://schemas.openxmlformats.org/officeDocument/2006/relationships" r:id="rId10"/>
          </a:graphicData>
        </a:graphic>
      </p:graphicFrame>
      <p:sp>
        <p:nvSpPr>
          <p:cNvPr id="11" name="Arrow: Right 10">
            <a:extLst>
              <a:ext uri="{FF2B5EF4-FFF2-40B4-BE49-F238E27FC236}">
                <a16:creationId xmlns:a16="http://schemas.microsoft.com/office/drawing/2014/main" id="{0EC9D996-D9C5-4581-830C-A4BFE28FB40E}"/>
              </a:ext>
            </a:extLst>
          </p:cNvPr>
          <p:cNvSpPr/>
          <p:nvPr/>
        </p:nvSpPr>
        <p:spPr>
          <a:xfrm>
            <a:off x="4096806" y="3244334"/>
            <a:ext cx="1247887"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62" name="Group 61">
            <a:extLst>
              <a:ext uri="{FF2B5EF4-FFF2-40B4-BE49-F238E27FC236}">
                <a16:creationId xmlns:a16="http://schemas.microsoft.com/office/drawing/2014/main" id="{3A359B33-98BE-48C7-A3A3-CC04DFB0FFB6}"/>
              </a:ext>
            </a:extLst>
          </p:cNvPr>
          <p:cNvGrpSpPr/>
          <p:nvPr/>
        </p:nvGrpSpPr>
        <p:grpSpPr>
          <a:xfrm>
            <a:off x="1390528" y="5720000"/>
            <a:ext cx="1096665" cy="691284"/>
            <a:chOff x="1010905" y="5976309"/>
            <a:chExt cx="1096665" cy="691284"/>
          </a:xfrm>
        </p:grpSpPr>
        <p:sp>
          <p:nvSpPr>
            <p:cNvPr id="14" name="Arrow: Right 13">
              <a:extLst>
                <a:ext uri="{FF2B5EF4-FFF2-40B4-BE49-F238E27FC236}">
                  <a16:creationId xmlns:a16="http://schemas.microsoft.com/office/drawing/2014/main" id="{23865691-033D-4535-8777-D9584BD352AE}"/>
                </a:ext>
              </a:extLst>
            </p:cNvPr>
            <p:cNvSpPr/>
            <p:nvPr/>
          </p:nvSpPr>
          <p:spPr>
            <a:xfrm rot="5400000">
              <a:off x="901476" y="6085738"/>
              <a:ext cx="691284" cy="4724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1D4D1BD-846E-4B53-8EA2-91875C04065C}"/>
                </a:ext>
              </a:extLst>
            </p:cNvPr>
            <p:cNvSpPr txBox="1"/>
            <p:nvPr/>
          </p:nvSpPr>
          <p:spPr>
            <a:xfrm>
              <a:off x="1409943" y="6137284"/>
              <a:ext cx="697627" cy="369332"/>
            </a:xfrm>
            <a:prstGeom prst="rect">
              <a:avLst/>
            </a:prstGeom>
            <a:noFill/>
          </p:spPr>
          <p:txBody>
            <a:bodyPr wrap="none" rtlCol="0">
              <a:spAutoFit/>
            </a:bodyPr>
            <a:lstStyle/>
            <a:p>
              <a:r>
                <a:rPr lang="en-GB" b="1" dirty="0">
                  <a:solidFill>
                    <a:srgbClr val="FF0000"/>
                  </a:solidFill>
                </a:rPr>
                <a:t>-58%</a:t>
              </a:r>
              <a:endParaRPr lang="en-DE" b="1" dirty="0">
                <a:solidFill>
                  <a:srgbClr val="FF0000"/>
                </a:solidFill>
              </a:endParaRPr>
            </a:p>
          </p:txBody>
        </p:sp>
      </p:grpSp>
      <p:grpSp>
        <p:nvGrpSpPr>
          <p:cNvPr id="61" name="Group 60">
            <a:extLst>
              <a:ext uri="{FF2B5EF4-FFF2-40B4-BE49-F238E27FC236}">
                <a16:creationId xmlns:a16="http://schemas.microsoft.com/office/drawing/2014/main" id="{ADCD61BC-8F7E-415A-BFDA-BE4544F881D5}"/>
              </a:ext>
            </a:extLst>
          </p:cNvPr>
          <p:cNvGrpSpPr/>
          <p:nvPr/>
        </p:nvGrpSpPr>
        <p:grpSpPr>
          <a:xfrm>
            <a:off x="3915044" y="5720000"/>
            <a:ext cx="1359178" cy="691284"/>
            <a:chOff x="3860593" y="5976309"/>
            <a:chExt cx="1359178" cy="691284"/>
          </a:xfrm>
        </p:grpSpPr>
        <p:sp>
          <p:nvSpPr>
            <p:cNvPr id="53" name="Arrow: Right 52">
              <a:extLst>
                <a:ext uri="{FF2B5EF4-FFF2-40B4-BE49-F238E27FC236}">
                  <a16:creationId xmlns:a16="http://schemas.microsoft.com/office/drawing/2014/main" id="{4A7B584A-DD0C-4E49-B792-BF9C421E4D50}"/>
                </a:ext>
              </a:extLst>
            </p:cNvPr>
            <p:cNvSpPr/>
            <p:nvPr/>
          </p:nvSpPr>
          <p:spPr>
            <a:xfrm rot="16200000">
              <a:off x="3751164"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TextBox 53">
              <a:extLst>
                <a:ext uri="{FF2B5EF4-FFF2-40B4-BE49-F238E27FC236}">
                  <a16:creationId xmlns:a16="http://schemas.microsoft.com/office/drawing/2014/main" id="{235D43B4-EDEA-4EB5-9D44-F5D04A7AC278}"/>
                </a:ext>
              </a:extLst>
            </p:cNvPr>
            <p:cNvSpPr txBox="1"/>
            <p:nvPr/>
          </p:nvSpPr>
          <p:spPr>
            <a:xfrm>
              <a:off x="4337798" y="6137284"/>
              <a:ext cx="881973" cy="369332"/>
            </a:xfrm>
            <a:prstGeom prst="rect">
              <a:avLst/>
            </a:prstGeom>
            <a:noFill/>
          </p:spPr>
          <p:txBody>
            <a:bodyPr wrap="none" rtlCol="0">
              <a:spAutoFit/>
            </a:bodyPr>
            <a:lstStyle/>
            <a:p>
              <a:r>
                <a:rPr lang="en-GB" b="1" dirty="0">
                  <a:solidFill>
                    <a:srgbClr val="42B051"/>
                  </a:solidFill>
                </a:rPr>
                <a:t>+134%</a:t>
              </a:r>
              <a:endParaRPr lang="en-DE" b="1" dirty="0">
                <a:solidFill>
                  <a:srgbClr val="42B051"/>
                </a:solidFill>
              </a:endParaRPr>
            </a:p>
          </p:txBody>
        </p:sp>
      </p:grpSp>
      <p:grpSp>
        <p:nvGrpSpPr>
          <p:cNvPr id="51" name="Group 50">
            <a:extLst>
              <a:ext uri="{FF2B5EF4-FFF2-40B4-BE49-F238E27FC236}">
                <a16:creationId xmlns:a16="http://schemas.microsoft.com/office/drawing/2014/main" id="{5715E5FF-7C6D-4782-9BE7-6C1FA8B082E0}"/>
              </a:ext>
            </a:extLst>
          </p:cNvPr>
          <p:cNvGrpSpPr/>
          <p:nvPr/>
        </p:nvGrpSpPr>
        <p:grpSpPr>
          <a:xfrm>
            <a:off x="6730586" y="5720000"/>
            <a:ext cx="1354399" cy="691284"/>
            <a:chOff x="6459809" y="5976309"/>
            <a:chExt cx="1354399" cy="691284"/>
          </a:xfrm>
        </p:grpSpPr>
        <p:sp>
          <p:nvSpPr>
            <p:cNvPr id="52" name="Arrow: Right 51">
              <a:extLst>
                <a:ext uri="{FF2B5EF4-FFF2-40B4-BE49-F238E27FC236}">
                  <a16:creationId xmlns:a16="http://schemas.microsoft.com/office/drawing/2014/main" id="{043BE2CB-AC01-485E-9CCD-E56A669CCB8D}"/>
                </a:ext>
              </a:extLst>
            </p:cNvPr>
            <p:cNvSpPr/>
            <p:nvPr/>
          </p:nvSpPr>
          <p:spPr>
            <a:xfrm rot="16200000">
              <a:off x="6350380"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TextBox 59">
              <a:extLst>
                <a:ext uri="{FF2B5EF4-FFF2-40B4-BE49-F238E27FC236}">
                  <a16:creationId xmlns:a16="http://schemas.microsoft.com/office/drawing/2014/main" id="{6B5463A6-A299-4FC9-BF85-3D8832D8E95D}"/>
                </a:ext>
              </a:extLst>
            </p:cNvPr>
            <p:cNvSpPr txBox="1"/>
            <p:nvPr/>
          </p:nvSpPr>
          <p:spPr>
            <a:xfrm>
              <a:off x="6932235" y="6137284"/>
              <a:ext cx="881973" cy="369332"/>
            </a:xfrm>
            <a:prstGeom prst="rect">
              <a:avLst/>
            </a:prstGeom>
            <a:noFill/>
          </p:spPr>
          <p:txBody>
            <a:bodyPr wrap="none" rtlCol="0">
              <a:spAutoFit/>
            </a:bodyPr>
            <a:lstStyle/>
            <a:p>
              <a:r>
                <a:rPr lang="en-GB" b="1" dirty="0">
                  <a:solidFill>
                    <a:srgbClr val="42B051"/>
                  </a:solidFill>
                </a:rPr>
                <a:t>+262%</a:t>
              </a:r>
              <a:endParaRPr lang="en-DE" b="1" dirty="0">
                <a:solidFill>
                  <a:srgbClr val="42B051"/>
                </a:solidFill>
              </a:endParaRPr>
            </a:p>
          </p:txBody>
        </p:sp>
      </p:grpSp>
    </p:spTree>
    <p:extLst>
      <p:ext uri="{BB962C8B-B14F-4D97-AF65-F5344CB8AC3E}">
        <p14:creationId xmlns:p14="http://schemas.microsoft.com/office/powerpoint/2010/main" val="4121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heel(1)">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pic>
        <p:nvPicPr>
          <p:cNvPr id="29" name="Picture 28">
            <a:extLst>
              <a:ext uri="{FF2B5EF4-FFF2-40B4-BE49-F238E27FC236}">
                <a16:creationId xmlns:a16="http://schemas.microsoft.com/office/drawing/2014/main" id="{B6C215CE-B13B-4ADF-BF63-547F22096EFC}"/>
              </a:ext>
            </a:extLst>
          </p:cNvPr>
          <p:cNvPicPr>
            <a:picLocks noChangeAspect="1"/>
          </p:cNvPicPr>
          <p:nvPr/>
        </p:nvPicPr>
        <p:blipFill>
          <a:blip r:embed="rId3">
            <a:biLevel thresh="50000"/>
          </a:blip>
          <a:stretch>
            <a:fillRect/>
          </a:stretch>
        </p:blipFill>
        <p:spPr>
          <a:xfrm>
            <a:off x="5363711" y="5160104"/>
            <a:ext cx="524804" cy="680146"/>
          </a:xfrm>
          <a:prstGeom prst="rect">
            <a:avLst/>
          </a:prstGeom>
        </p:spPr>
      </p:pic>
      <p:sp>
        <p:nvSpPr>
          <p:cNvPr id="32" name="TextBox 31">
            <a:extLst>
              <a:ext uri="{FF2B5EF4-FFF2-40B4-BE49-F238E27FC236}">
                <a16:creationId xmlns:a16="http://schemas.microsoft.com/office/drawing/2014/main" id="{3DF997CD-202C-484C-8977-53E6544B97FD}"/>
              </a:ext>
            </a:extLst>
          </p:cNvPr>
          <p:cNvSpPr txBox="1"/>
          <p:nvPr/>
        </p:nvSpPr>
        <p:spPr>
          <a:xfrm>
            <a:off x="663628" y="1591665"/>
            <a:ext cx="4073551" cy="369332"/>
          </a:xfrm>
          <a:prstGeom prst="rect">
            <a:avLst/>
          </a:prstGeom>
          <a:noFill/>
        </p:spPr>
        <p:txBody>
          <a:bodyPr wrap="none" rtlCol="0">
            <a:spAutoFit/>
          </a:bodyPr>
          <a:lstStyle/>
          <a:p>
            <a:r>
              <a:rPr lang="en-GB" dirty="0"/>
              <a:t>2. Greater energy demand reductions</a:t>
            </a:r>
            <a:endParaRPr lang="en-DE" dirty="0"/>
          </a:p>
        </p:txBody>
      </p:sp>
      <p:sp>
        <p:nvSpPr>
          <p:cNvPr id="34" name="TextBox 33">
            <a:extLst>
              <a:ext uri="{FF2B5EF4-FFF2-40B4-BE49-F238E27FC236}">
                <a16:creationId xmlns:a16="http://schemas.microsoft.com/office/drawing/2014/main" id="{B81C663F-EE31-4EA4-A4E9-BFF50B114CB2}"/>
              </a:ext>
            </a:extLst>
          </p:cNvPr>
          <p:cNvSpPr txBox="1"/>
          <p:nvPr/>
        </p:nvSpPr>
        <p:spPr>
          <a:xfrm>
            <a:off x="663628" y="2812519"/>
            <a:ext cx="3183885" cy="369332"/>
          </a:xfrm>
          <a:prstGeom prst="rect">
            <a:avLst/>
          </a:prstGeom>
          <a:noFill/>
        </p:spPr>
        <p:txBody>
          <a:bodyPr wrap="none" rtlCol="0">
            <a:spAutoFit/>
          </a:bodyPr>
          <a:lstStyle/>
          <a:p>
            <a:r>
              <a:rPr lang="en-GB" dirty="0"/>
              <a:t>3. Electrification of end-uses</a:t>
            </a:r>
            <a:endParaRPr lang="en-DE" dirty="0"/>
          </a:p>
        </p:txBody>
      </p:sp>
      <p:pic>
        <p:nvPicPr>
          <p:cNvPr id="36" name="Picture 35">
            <a:extLst>
              <a:ext uri="{FF2B5EF4-FFF2-40B4-BE49-F238E27FC236}">
                <a16:creationId xmlns:a16="http://schemas.microsoft.com/office/drawing/2014/main" id="{E6FC9BCB-D949-486F-9F38-28ECA4F07697}"/>
              </a:ext>
            </a:extLst>
          </p:cNvPr>
          <p:cNvPicPr>
            <a:picLocks noChangeAspect="1"/>
          </p:cNvPicPr>
          <p:nvPr/>
        </p:nvPicPr>
        <p:blipFill>
          <a:blip r:embed="rId4">
            <a:biLevel thresh="50000"/>
          </a:blip>
          <a:stretch>
            <a:fillRect/>
          </a:stretch>
        </p:blipFill>
        <p:spPr>
          <a:xfrm>
            <a:off x="6258163" y="2709442"/>
            <a:ext cx="547369" cy="547369"/>
          </a:xfrm>
          <a:prstGeom prst="rect">
            <a:avLst/>
          </a:prstGeom>
        </p:spPr>
      </p:pic>
      <p:pic>
        <p:nvPicPr>
          <p:cNvPr id="38" name="Picture 37">
            <a:extLst>
              <a:ext uri="{FF2B5EF4-FFF2-40B4-BE49-F238E27FC236}">
                <a16:creationId xmlns:a16="http://schemas.microsoft.com/office/drawing/2014/main" id="{E1FEEA29-C905-48E0-BBF2-703321C3B6C6}"/>
              </a:ext>
            </a:extLst>
          </p:cNvPr>
          <p:cNvPicPr>
            <a:picLocks noChangeAspect="1"/>
          </p:cNvPicPr>
          <p:nvPr/>
        </p:nvPicPr>
        <p:blipFill>
          <a:blip r:embed="rId5">
            <a:biLevel thresh="50000"/>
          </a:blip>
          <a:stretch>
            <a:fillRect/>
          </a:stretch>
        </p:blipFill>
        <p:spPr>
          <a:xfrm>
            <a:off x="5439797" y="2708345"/>
            <a:ext cx="557865" cy="531031"/>
          </a:xfrm>
          <a:prstGeom prst="rect">
            <a:avLst/>
          </a:prstGeom>
        </p:spPr>
      </p:pic>
      <p:sp>
        <p:nvSpPr>
          <p:cNvPr id="40" name="TextBox 39">
            <a:extLst>
              <a:ext uri="{FF2B5EF4-FFF2-40B4-BE49-F238E27FC236}">
                <a16:creationId xmlns:a16="http://schemas.microsoft.com/office/drawing/2014/main" id="{635FF5F9-4E45-4E0B-AA5D-25516C0D5C09}"/>
              </a:ext>
            </a:extLst>
          </p:cNvPr>
          <p:cNvSpPr txBox="1"/>
          <p:nvPr/>
        </p:nvSpPr>
        <p:spPr>
          <a:xfrm>
            <a:off x="663628" y="4033373"/>
            <a:ext cx="3150221" cy="369332"/>
          </a:xfrm>
          <a:prstGeom prst="rect">
            <a:avLst/>
          </a:prstGeom>
          <a:noFill/>
        </p:spPr>
        <p:txBody>
          <a:bodyPr wrap="none" rtlCol="0">
            <a:spAutoFit/>
          </a:bodyPr>
          <a:lstStyle/>
          <a:p>
            <a:r>
              <a:rPr lang="en-GB" dirty="0"/>
              <a:t>4. Major shift in investments</a:t>
            </a:r>
            <a:endParaRPr lang="en-DE" dirty="0"/>
          </a:p>
        </p:txBody>
      </p:sp>
      <p:sp>
        <p:nvSpPr>
          <p:cNvPr id="41" name="TextBox 40">
            <a:extLst>
              <a:ext uri="{FF2B5EF4-FFF2-40B4-BE49-F238E27FC236}">
                <a16:creationId xmlns:a16="http://schemas.microsoft.com/office/drawing/2014/main" id="{C1E8575F-5795-4A81-9871-6EEE99FB81FF}"/>
              </a:ext>
            </a:extLst>
          </p:cNvPr>
          <p:cNvSpPr txBox="1"/>
          <p:nvPr/>
        </p:nvSpPr>
        <p:spPr>
          <a:xfrm>
            <a:off x="663628" y="5254226"/>
            <a:ext cx="3078087" cy="369332"/>
          </a:xfrm>
          <a:prstGeom prst="rect">
            <a:avLst/>
          </a:prstGeom>
          <a:noFill/>
        </p:spPr>
        <p:txBody>
          <a:bodyPr wrap="none" rtlCol="0">
            <a:spAutoFit/>
          </a:bodyPr>
          <a:lstStyle/>
          <a:p>
            <a:r>
              <a:rPr lang="en-GB" dirty="0"/>
              <a:t>5. Deployment of CDR techs</a:t>
            </a:r>
            <a:endParaRPr lang="en-DE" dirty="0"/>
          </a:p>
        </p:txBody>
      </p:sp>
      <p:sp>
        <p:nvSpPr>
          <p:cNvPr id="4" name="TextBox 3">
            <a:extLst>
              <a:ext uri="{FF2B5EF4-FFF2-40B4-BE49-F238E27FC236}">
                <a16:creationId xmlns:a16="http://schemas.microsoft.com/office/drawing/2014/main" id="{1A417933-5109-4977-BAE4-6356A4034627}"/>
              </a:ext>
            </a:extLst>
          </p:cNvPr>
          <p:cNvSpPr txBox="1"/>
          <p:nvPr/>
        </p:nvSpPr>
        <p:spPr>
          <a:xfrm>
            <a:off x="5439797" y="4034756"/>
            <a:ext cx="365806" cy="461665"/>
          </a:xfrm>
          <a:prstGeom prst="rect">
            <a:avLst/>
          </a:prstGeom>
          <a:noFill/>
        </p:spPr>
        <p:txBody>
          <a:bodyPr wrap="none" rtlCol="0">
            <a:spAutoFit/>
          </a:bodyPr>
          <a:lstStyle/>
          <a:p>
            <a:r>
              <a:rPr lang="en-GB" sz="2400" b="1" dirty="0"/>
              <a:t>$</a:t>
            </a:r>
            <a:endParaRPr lang="en-DE" sz="2400" b="1" dirty="0"/>
          </a:p>
        </p:txBody>
      </p:sp>
      <p:sp>
        <p:nvSpPr>
          <p:cNvPr id="24" name="TextBox 23">
            <a:extLst>
              <a:ext uri="{FF2B5EF4-FFF2-40B4-BE49-F238E27FC236}">
                <a16:creationId xmlns:a16="http://schemas.microsoft.com/office/drawing/2014/main" id="{DC891ECD-BD52-4430-A296-412D4066DA62}"/>
              </a:ext>
            </a:extLst>
          </p:cNvPr>
          <p:cNvSpPr txBox="1"/>
          <p:nvPr/>
        </p:nvSpPr>
        <p:spPr>
          <a:xfrm>
            <a:off x="5878195" y="4081046"/>
            <a:ext cx="3518912" cy="369332"/>
          </a:xfrm>
          <a:prstGeom prst="rect">
            <a:avLst/>
          </a:prstGeom>
          <a:noFill/>
        </p:spPr>
        <p:txBody>
          <a:bodyPr wrap="none" rtlCol="0">
            <a:spAutoFit/>
          </a:bodyPr>
          <a:lstStyle/>
          <a:p>
            <a:r>
              <a:rPr lang="en-GB" dirty="0"/>
              <a:t>830 billion USD2010 (2016-2050)</a:t>
            </a:r>
            <a:endParaRPr lang="en-DE" dirty="0"/>
          </a:p>
        </p:txBody>
      </p:sp>
      <p:sp>
        <p:nvSpPr>
          <p:cNvPr id="55" name="TextBox 54">
            <a:extLst>
              <a:ext uri="{FF2B5EF4-FFF2-40B4-BE49-F238E27FC236}">
                <a16:creationId xmlns:a16="http://schemas.microsoft.com/office/drawing/2014/main" id="{217086F0-1264-4096-AECC-94742A4D440C}"/>
              </a:ext>
            </a:extLst>
          </p:cNvPr>
          <p:cNvSpPr txBox="1"/>
          <p:nvPr/>
        </p:nvSpPr>
        <p:spPr>
          <a:xfrm>
            <a:off x="6805532" y="5274613"/>
            <a:ext cx="2047355" cy="369332"/>
          </a:xfrm>
          <a:prstGeom prst="rect">
            <a:avLst/>
          </a:prstGeom>
          <a:noFill/>
        </p:spPr>
        <p:txBody>
          <a:bodyPr wrap="none" rtlCol="0">
            <a:spAutoFit/>
          </a:bodyPr>
          <a:lstStyle/>
          <a:p>
            <a:r>
              <a:rPr lang="en-GB" dirty="0"/>
              <a:t>3-7 GtCO</a:t>
            </a:r>
            <a:r>
              <a:rPr lang="en-GB" baseline="-25000" dirty="0"/>
              <a:t>2 </a:t>
            </a:r>
            <a:r>
              <a:rPr lang="en-GB" dirty="0"/>
              <a:t>by 2050</a:t>
            </a:r>
            <a:endParaRPr lang="en-DE" baseline="-25000" dirty="0"/>
          </a:p>
        </p:txBody>
      </p:sp>
      <p:sp>
        <p:nvSpPr>
          <p:cNvPr id="58" name="Arrow: Right 57">
            <a:extLst>
              <a:ext uri="{FF2B5EF4-FFF2-40B4-BE49-F238E27FC236}">
                <a16:creationId xmlns:a16="http://schemas.microsoft.com/office/drawing/2014/main" id="{CC4DE522-539B-4144-AA27-5B260073907B}"/>
              </a:ext>
            </a:extLst>
          </p:cNvPr>
          <p:cNvSpPr/>
          <p:nvPr/>
        </p:nvSpPr>
        <p:spPr>
          <a:xfrm rot="16200000">
            <a:off x="6077214" y="5202679"/>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
        <p:nvSpPr>
          <p:cNvPr id="7" name="TextBox 6">
            <a:extLst>
              <a:ext uri="{FF2B5EF4-FFF2-40B4-BE49-F238E27FC236}">
                <a16:creationId xmlns:a16="http://schemas.microsoft.com/office/drawing/2014/main" id="{0CE84C80-AA57-49D0-B42C-8B1007374D47}"/>
              </a:ext>
            </a:extLst>
          </p:cNvPr>
          <p:cNvSpPr txBox="1"/>
          <p:nvPr/>
        </p:nvSpPr>
        <p:spPr>
          <a:xfrm>
            <a:off x="5395683" y="1591665"/>
            <a:ext cx="1972015" cy="369332"/>
          </a:xfrm>
          <a:prstGeom prst="rect">
            <a:avLst/>
          </a:prstGeom>
          <a:noFill/>
        </p:spPr>
        <p:txBody>
          <a:bodyPr wrap="none" rtlCol="0">
            <a:spAutoFit/>
          </a:bodyPr>
          <a:lstStyle/>
          <a:p>
            <a:r>
              <a:rPr lang="en-GB" dirty="0"/>
              <a:t>Energy efficiency</a:t>
            </a:r>
            <a:endParaRPr lang="en-DE" dirty="0"/>
          </a:p>
        </p:txBody>
      </p:sp>
    </p:spTree>
    <p:extLst>
      <p:ext uri="{BB962C8B-B14F-4D97-AF65-F5344CB8AC3E}">
        <p14:creationId xmlns:p14="http://schemas.microsoft.com/office/powerpoint/2010/main" val="212376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40" grpId="0"/>
      <p:bldP spid="41" grpId="0"/>
      <p:bldP spid="4" grpId="0"/>
      <p:bldP spid="24" grpId="0"/>
      <p:bldP spid="55" grpId="0"/>
      <p:bldP spid="58"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sp>
        <p:nvSpPr>
          <p:cNvPr id="22" name="TextBox 21">
            <a:extLst>
              <a:ext uri="{FF2B5EF4-FFF2-40B4-BE49-F238E27FC236}">
                <a16:creationId xmlns:a16="http://schemas.microsoft.com/office/drawing/2014/main" id="{522A27F2-66F4-4790-BBD4-BF4DB3772233}"/>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8420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sp>
        <p:nvSpPr>
          <p:cNvPr id="10" name="TextBox 9">
            <a:extLst>
              <a:ext uri="{FF2B5EF4-FFF2-40B4-BE49-F238E27FC236}">
                <a16:creationId xmlns:a16="http://schemas.microsoft.com/office/drawing/2014/main" id="{130DBAA0-30C0-45C8-8914-BD19365C528B}"/>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246978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pic>
        <p:nvPicPr>
          <p:cNvPr id="6" name="Picture 5">
            <a:extLst>
              <a:ext uri="{FF2B5EF4-FFF2-40B4-BE49-F238E27FC236}">
                <a16:creationId xmlns:a16="http://schemas.microsoft.com/office/drawing/2014/main" id="{55B6F65B-763F-4EBF-9D1F-922C9EF8F4D5}"/>
              </a:ext>
            </a:extLst>
          </p:cNvPr>
          <p:cNvPicPr>
            <a:picLocks noChangeAspect="1"/>
          </p:cNvPicPr>
          <p:nvPr/>
        </p:nvPicPr>
        <p:blipFill>
          <a:blip r:embed="rId5"/>
          <a:stretch>
            <a:fillRect/>
          </a:stretch>
        </p:blipFill>
        <p:spPr>
          <a:xfrm>
            <a:off x="1052280" y="1458000"/>
            <a:ext cx="4669861" cy="5400000"/>
          </a:xfrm>
          <a:prstGeom prst="rect">
            <a:avLst/>
          </a:prstGeom>
        </p:spPr>
      </p:pic>
      <p:cxnSp>
        <p:nvCxnSpPr>
          <p:cNvPr id="11" name="Straight Arrow Connector 10">
            <a:extLst>
              <a:ext uri="{FF2B5EF4-FFF2-40B4-BE49-F238E27FC236}">
                <a16:creationId xmlns:a16="http://schemas.microsoft.com/office/drawing/2014/main" id="{B08C1D99-0C63-4D84-B8B0-0288850C06EE}"/>
              </a:ext>
            </a:extLst>
          </p:cNvPr>
          <p:cNvCxnSpPr>
            <a:cxnSpLocks/>
          </p:cNvCxnSpPr>
          <p:nvPr/>
        </p:nvCxnSpPr>
        <p:spPr>
          <a:xfrm flipH="1">
            <a:off x="5722143" y="2120134"/>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C0CE2E-6554-4A60-B94C-7A333573AA2E}"/>
              </a:ext>
            </a:extLst>
          </p:cNvPr>
          <p:cNvSpPr txBox="1"/>
          <p:nvPr/>
        </p:nvSpPr>
        <p:spPr>
          <a:xfrm>
            <a:off x="6585001" y="1897726"/>
            <a:ext cx="970137" cy="369332"/>
          </a:xfrm>
          <a:prstGeom prst="rect">
            <a:avLst/>
          </a:prstGeom>
          <a:noFill/>
        </p:spPr>
        <p:txBody>
          <a:bodyPr wrap="none" rtlCol="0">
            <a:spAutoFit/>
          </a:bodyPr>
          <a:lstStyle/>
          <a:p>
            <a:r>
              <a:rPr lang="en-GB" dirty="0">
                <a:solidFill>
                  <a:srgbClr val="FF0000"/>
                </a:solidFill>
              </a:rPr>
              <a:t>Pledges</a:t>
            </a:r>
            <a:endParaRPr lang="en-DE" dirty="0">
              <a:solidFill>
                <a:srgbClr val="FF0000"/>
              </a:solidFill>
            </a:endParaRPr>
          </a:p>
        </p:txBody>
      </p:sp>
      <p:pic>
        <p:nvPicPr>
          <p:cNvPr id="13" name="Content Placeholder 4">
            <a:extLst>
              <a:ext uri="{FF2B5EF4-FFF2-40B4-BE49-F238E27FC236}">
                <a16:creationId xmlns:a16="http://schemas.microsoft.com/office/drawing/2014/main" id="{1A287096-A68A-4EAB-A28E-8714DEDFBFA5}"/>
              </a:ext>
            </a:extLst>
          </p:cNvPr>
          <p:cNvPicPr>
            <a:picLocks noGrp="1" noChangeAspect="1"/>
          </p:cNvPicPr>
          <p:nvPr>
            <p:ph idx="1"/>
          </p:nvPr>
        </p:nvPicPr>
        <p:blipFill>
          <a:blip r:embed="rId6"/>
          <a:stretch>
            <a:fillRect/>
          </a:stretch>
        </p:blipFill>
        <p:spPr>
          <a:xfrm>
            <a:off x="6006719" y="4006943"/>
            <a:ext cx="1143000" cy="2819400"/>
          </a:xfrm>
        </p:spPr>
      </p:pic>
      <p:sp>
        <p:nvSpPr>
          <p:cNvPr id="14" name="TextBox 13">
            <a:extLst>
              <a:ext uri="{FF2B5EF4-FFF2-40B4-BE49-F238E27FC236}">
                <a16:creationId xmlns:a16="http://schemas.microsoft.com/office/drawing/2014/main" id="{7E30A765-5822-4DF3-90A9-95C5A6E39A30}"/>
              </a:ext>
            </a:extLst>
          </p:cNvPr>
          <p:cNvSpPr txBox="1"/>
          <p:nvPr/>
        </p:nvSpPr>
        <p:spPr>
          <a:xfrm>
            <a:off x="403459" y="6695408"/>
            <a:ext cx="3621286" cy="230832"/>
          </a:xfrm>
          <a:prstGeom prst="rect">
            <a:avLst/>
          </a:prstGeom>
          <a:noFill/>
        </p:spPr>
        <p:txBody>
          <a:bodyPr wrap="square" rtlCol="0">
            <a:spAutoFit/>
          </a:bodyPr>
          <a:lstStyle/>
          <a:p>
            <a:r>
              <a:rPr lang="en-GB" sz="900" dirty="0">
                <a:solidFill>
                  <a:schemeClr val="bg1">
                    <a:lumMod val="65000"/>
                  </a:schemeClr>
                </a:solidFill>
              </a:rPr>
              <a:t>Source: IPCC SR1.5 2018 (Chap. 2) / Nature, Climate Analytics</a:t>
            </a:r>
            <a:endParaRPr lang="en-DE" sz="900" dirty="0">
              <a:solidFill>
                <a:schemeClr val="bg1">
                  <a:lumMod val="65000"/>
                </a:schemeClr>
              </a:solidFill>
            </a:endParaRPr>
          </a:p>
        </p:txBody>
      </p:sp>
    </p:spTree>
    <p:extLst>
      <p:ext uri="{BB962C8B-B14F-4D97-AF65-F5344CB8AC3E}">
        <p14:creationId xmlns:p14="http://schemas.microsoft.com/office/powerpoint/2010/main" val="41208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FAF4-69CC-410A-BBF0-D726D326FC2B}"/>
              </a:ext>
            </a:extLst>
          </p:cNvPr>
          <p:cNvSpPr>
            <a:spLocks noGrp="1"/>
          </p:cNvSpPr>
          <p:nvPr>
            <p:ph type="title"/>
          </p:nvPr>
        </p:nvSpPr>
        <p:spPr/>
        <p:txBody>
          <a:bodyPr/>
          <a:lstStyle/>
          <a:p>
            <a:r>
              <a:rPr lang="en-GB" dirty="0"/>
              <a:t>Feeling global heating: 2019 heatwaves</a:t>
            </a:r>
            <a:endParaRPr lang="en-DE" dirty="0"/>
          </a:p>
        </p:txBody>
      </p:sp>
      <p:pic>
        <p:nvPicPr>
          <p:cNvPr id="6" name="Content Placeholder 5">
            <a:extLst>
              <a:ext uri="{FF2B5EF4-FFF2-40B4-BE49-F238E27FC236}">
                <a16:creationId xmlns:a16="http://schemas.microsoft.com/office/drawing/2014/main" id="{F8D9A0E0-F824-43CE-B962-35702B01A081}"/>
              </a:ext>
            </a:extLst>
          </p:cNvPr>
          <p:cNvPicPr>
            <a:picLocks noChangeAspect="1"/>
          </p:cNvPicPr>
          <p:nvPr/>
        </p:nvPicPr>
        <p:blipFill rotWithShape="1">
          <a:blip r:embed="rId2"/>
          <a:srcRect l="23361" t="19480" r="24454" b="3645"/>
          <a:stretch/>
        </p:blipFill>
        <p:spPr>
          <a:xfrm>
            <a:off x="682231" y="1269999"/>
            <a:ext cx="4184033" cy="5543683"/>
          </a:xfrm>
          <a:prstGeom prst="rect">
            <a:avLst/>
          </a:prstGeom>
        </p:spPr>
      </p:pic>
      <p:grpSp>
        <p:nvGrpSpPr>
          <p:cNvPr id="10" name="Group 9">
            <a:extLst>
              <a:ext uri="{FF2B5EF4-FFF2-40B4-BE49-F238E27FC236}">
                <a16:creationId xmlns:a16="http://schemas.microsoft.com/office/drawing/2014/main" id="{B42A9889-EA64-493A-AF47-14A67179C402}"/>
              </a:ext>
            </a:extLst>
          </p:cNvPr>
          <p:cNvGrpSpPr/>
          <p:nvPr/>
        </p:nvGrpSpPr>
        <p:grpSpPr>
          <a:xfrm>
            <a:off x="4989637" y="2648027"/>
            <a:ext cx="4783771" cy="988131"/>
            <a:chOff x="4989637" y="2648027"/>
            <a:chExt cx="4783771" cy="988131"/>
          </a:xfrm>
        </p:grpSpPr>
        <p:sp>
          <p:nvSpPr>
            <p:cNvPr id="4" name="Rectangle 3">
              <a:extLst>
                <a:ext uri="{FF2B5EF4-FFF2-40B4-BE49-F238E27FC236}">
                  <a16:creationId xmlns:a16="http://schemas.microsoft.com/office/drawing/2014/main" id="{4BEF257F-6909-4C4C-AD04-7B24F6BEBFC0}"/>
                </a:ext>
              </a:extLst>
            </p:cNvPr>
            <p:cNvSpPr/>
            <p:nvPr/>
          </p:nvSpPr>
          <p:spPr>
            <a:xfrm>
              <a:off x="4989637" y="2648027"/>
              <a:ext cx="4783771" cy="7732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D7AF6D49-C661-4CF5-8480-83A3DDF8DB79}"/>
                </a:ext>
              </a:extLst>
            </p:cNvPr>
            <p:cNvSpPr txBox="1"/>
            <p:nvPr/>
          </p:nvSpPr>
          <p:spPr>
            <a:xfrm>
              <a:off x="5112799" y="2712828"/>
              <a:ext cx="4537461" cy="923330"/>
            </a:xfrm>
            <a:prstGeom prst="rect">
              <a:avLst/>
            </a:prstGeom>
            <a:noFill/>
          </p:spPr>
          <p:txBody>
            <a:bodyPr wrap="none" rtlCol="0">
              <a:spAutoFit/>
            </a:bodyPr>
            <a:lstStyle/>
            <a:p>
              <a:pPr algn="ctr"/>
              <a:r>
                <a:rPr lang="en-GB" dirty="0"/>
                <a:t>We can feel and observe climate change- </a:t>
              </a:r>
            </a:p>
            <a:p>
              <a:pPr algn="ctr"/>
              <a:r>
                <a:rPr lang="en-GB" dirty="0"/>
                <a:t>related hazards</a:t>
              </a:r>
            </a:p>
            <a:p>
              <a:pPr algn="ctr"/>
              <a:endParaRPr lang="en-GB" dirty="0"/>
            </a:p>
          </p:txBody>
        </p:sp>
      </p:grpSp>
      <p:grpSp>
        <p:nvGrpSpPr>
          <p:cNvPr id="8" name="Group 7">
            <a:extLst>
              <a:ext uri="{FF2B5EF4-FFF2-40B4-BE49-F238E27FC236}">
                <a16:creationId xmlns:a16="http://schemas.microsoft.com/office/drawing/2014/main" id="{493CAC6A-91E4-43AA-848D-C208749C2237}"/>
              </a:ext>
            </a:extLst>
          </p:cNvPr>
          <p:cNvGrpSpPr/>
          <p:nvPr/>
        </p:nvGrpSpPr>
        <p:grpSpPr>
          <a:xfrm>
            <a:off x="6440399" y="4209973"/>
            <a:ext cx="1882247" cy="491320"/>
            <a:chOff x="5145206" y="3368006"/>
            <a:chExt cx="1882247" cy="491320"/>
          </a:xfrm>
        </p:grpSpPr>
        <p:sp>
          <p:nvSpPr>
            <p:cNvPr id="7" name="Rectangle 6">
              <a:extLst>
                <a:ext uri="{FF2B5EF4-FFF2-40B4-BE49-F238E27FC236}">
                  <a16:creationId xmlns:a16="http://schemas.microsoft.com/office/drawing/2014/main" id="{DCC40163-6D35-4515-853F-FDB8D552B5C2}"/>
                </a:ext>
              </a:extLst>
            </p:cNvPr>
            <p:cNvSpPr/>
            <p:nvPr/>
          </p:nvSpPr>
          <p:spPr>
            <a:xfrm>
              <a:off x="5145207" y="3368006"/>
              <a:ext cx="1849272" cy="491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08BB9A5-4203-407A-B4F2-D999EFD1361C}"/>
                </a:ext>
              </a:extLst>
            </p:cNvPr>
            <p:cNvSpPr txBox="1"/>
            <p:nvPr/>
          </p:nvSpPr>
          <p:spPr>
            <a:xfrm>
              <a:off x="5145206" y="3429000"/>
              <a:ext cx="1882247" cy="369332"/>
            </a:xfrm>
            <a:prstGeom prst="rect">
              <a:avLst/>
            </a:prstGeom>
            <a:noFill/>
          </p:spPr>
          <p:txBody>
            <a:bodyPr wrap="none" rtlCol="0">
              <a:spAutoFit/>
            </a:bodyPr>
            <a:lstStyle/>
            <a:p>
              <a:r>
                <a:rPr lang="en-GB" dirty="0"/>
                <a:t>This is worrying.</a:t>
              </a:r>
              <a:endParaRPr lang="en-DE" dirty="0"/>
            </a:p>
          </p:txBody>
        </p:sp>
      </p:grpSp>
    </p:spTree>
    <p:extLst>
      <p:ext uri="{BB962C8B-B14F-4D97-AF65-F5344CB8AC3E}">
        <p14:creationId xmlns:p14="http://schemas.microsoft.com/office/powerpoint/2010/main" val="38479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17" name="Picture 16">
            <a:extLst>
              <a:ext uri="{FF2B5EF4-FFF2-40B4-BE49-F238E27FC236}">
                <a16:creationId xmlns:a16="http://schemas.microsoft.com/office/drawing/2014/main" id="{CAF2748B-2881-4DE3-BB5A-460ECB24F4C3}"/>
              </a:ext>
            </a:extLst>
          </p:cNvPr>
          <p:cNvPicPr>
            <a:picLocks noChangeAspect="1"/>
          </p:cNvPicPr>
          <p:nvPr/>
        </p:nvPicPr>
        <p:blipFill>
          <a:blip r:embed="rId3"/>
          <a:stretch>
            <a:fillRect/>
          </a:stretch>
        </p:blipFill>
        <p:spPr>
          <a:xfrm>
            <a:off x="1976082" y="1863417"/>
            <a:ext cx="5715000" cy="3990975"/>
          </a:xfrm>
          <a:prstGeom prst="rect">
            <a:avLst/>
          </a:prstGeom>
        </p:spPr>
      </p:pic>
    </p:spTree>
    <p:extLst>
      <p:ext uri="{BB962C8B-B14F-4D97-AF65-F5344CB8AC3E}">
        <p14:creationId xmlns:p14="http://schemas.microsoft.com/office/powerpoint/2010/main" val="377898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4 take home messages</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a:xfrm>
            <a:off x="677334" y="1697182"/>
            <a:ext cx="8596668" cy="4371109"/>
          </a:xfrm>
        </p:spPr>
        <p:txBody>
          <a:bodyPr>
            <a:normAutofit lnSpcReduction="10000"/>
          </a:bodyPr>
          <a:lstStyle/>
          <a:p>
            <a:pPr>
              <a:buFont typeface="+mj-lt"/>
              <a:buAutoNum type="arabicPeriod"/>
            </a:pPr>
            <a:r>
              <a:rPr lang="en-GB" dirty="0"/>
              <a:t>Our past and current GHG emissions have altered the climate system (+1°C) and many climate-change related hazards are impacting human and natural systems across the globe. </a:t>
            </a:r>
          </a:p>
          <a:p>
            <a:pPr>
              <a:buFont typeface="+mj-lt"/>
              <a:buAutoNum type="arabicPeriod"/>
            </a:pPr>
            <a:endParaRPr lang="en-GB" dirty="0"/>
          </a:p>
          <a:p>
            <a:pPr>
              <a:buFont typeface="+mj-lt"/>
              <a:buAutoNum type="arabicPeriod"/>
            </a:pPr>
            <a:r>
              <a:rPr lang="en-GB" dirty="0"/>
              <a:t>We need to keep global warming well-below 2°C and continue efforts to limit it to 1.5°C to reduce risks and avoid dangerous anthropogenic interference of the climate system </a:t>
            </a:r>
          </a:p>
          <a:p>
            <a:pPr>
              <a:buFont typeface="+mj-lt"/>
              <a:buAutoNum type="arabicPeriod"/>
            </a:pPr>
            <a:endParaRPr lang="en-GB" dirty="0"/>
          </a:p>
          <a:p>
            <a:pPr>
              <a:buFont typeface="+mj-lt"/>
              <a:buAutoNum type="arabicPeriod"/>
            </a:pPr>
            <a:r>
              <a:rPr lang="en-GB" dirty="0"/>
              <a:t>We have a limited carbon budget of about 380 GtCO</a:t>
            </a:r>
            <a:r>
              <a:rPr lang="en-GB" baseline="-25000" dirty="0"/>
              <a:t>2</a:t>
            </a:r>
            <a:r>
              <a:rPr lang="en-GB" dirty="0"/>
              <a:t> to keep warming below 1.5°C</a:t>
            </a:r>
          </a:p>
          <a:p>
            <a:pPr>
              <a:buFont typeface="+mj-lt"/>
              <a:buAutoNum type="arabicPeriod"/>
            </a:pPr>
            <a:endParaRPr lang="en-GB" dirty="0"/>
          </a:p>
          <a:p>
            <a:pPr>
              <a:buFont typeface="+mj-lt"/>
              <a:buAutoNum type="arabicPeriod"/>
            </a:pPr>
            <a:r>
              <a:rPr lang="en-GB" dirty="0"/>
              <a:t>We need to seriously strengthen our efforts! (e.g. more policy incentives, more investments, more actors, more R&amp;D)</a:t>
            </a:r>
          </a:p>
        </p:txBody>
      </p:sp>
    </p:spTree>
    <p:extLst>
      <p:ext uri="{BB962C8B-B14F-4D97-AF65-F5344CB8AC3E}">
        <p14:creationId xmlns:p14="http://schemas.microsoft.com/office/powerpoint/2010/main" val="308971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Backup slides</a:t>
            </a:r>
            <a:endParaRPr lang="en-DE" dirty="0"/>
          </a:p>
        </p:txBody>
      </p:sp>
    </p:spTree>
    <p:extLst>
      <p:ext uri="{BB962C8B-B14F-4D97-AF65-F5344CB8AC3E}">
        <p14:creationId xmlns:p14="http://schemas.microsoft.com/office/powerpoint/2010/main" val="259087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3" y="609600"/>
            <a:ext cx="8840739" cy="1320800"/>
          </a:xfrm>
        </p:spPr>
        <p:txBody>
          <a:bodyPr/>
          <a:lstStyle/>
          <a:p>
            <a:r>
              <a:rPr lang="en-GB" dirty="0"/>
              <a:t>SR1.5: Risks to natural &amp; humans systems</a:t>
            </a:r>
            <a:endParaRPr lang="en-DE" dirty="0"/>
          </a:p>
        </p:txBody>
      </p:sp>
      <p:pic>
        <p:nvPicPr>
          <p:cNvPr id="4" name="Content Placeholder 3">
            <a:extLst>
              <a:ext uri="{FF2B5EF4-FFF2-40B4-BE49-F238E27FC236}">
                <a16:creationId xmlns:a16="http://schemas.microsoft.com/office/drawing/2014/main" id="{CE7133B4-E0CD-48D5-9469-038E3388C8AD}"/>
              </a:ext>
            </a:extLst>
          </p:cNvPr>
          <p:cNvPicPr>
            <a:picLocks noGrp="1" noChangeAspect="1"/>
          </p:cNvPicPr>
          <p:nvPr>
            <p:ph idx="1"/>
          </p:nvPr>
        </p:nvPicPr>
        <p:blipFill rotWithShape="1">
          <a:blip r:embed="rId3"/>
          <a:srcRect t="17249" b="7807"/>
          <a:stretch/>
        </p:blipFill>
        <p:spPr>
          <a:xfrm>
            <a:off x="567845" y="1362072"/>
            <a:ext cx="7181480" cy="5495928"/>
          </a:xfrm>
        </p:spPr>
      </p:pic>
    </p:spTree>
    <p:extLst>
      <p:ext uri="{BB962C8B-B14F-4D97-AF65-F5344CB8AC3E}">
        <p14:creationId xmlns:p14="http://schemas.microsoft.com/office/powerpoint/2010/main" val="33928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SRCCL: Risks to humans and ecosystems</a:t>
            </a:r>
            <a:endParaRPr lang="en-DE" dirty="0"/>
          </a:p>
        </p:txBody>
      </p:sp>
      <p:sp>
        <p:nvSpPr>
          <p:cNvPr id="5" name="Content Placeholder 4">
            <a:extLst>
              <a:ext uri="{FF2B5EF4-FFF2-40B4-BE49-F238E27FC236}">
                <a16:creationId xmlns:a16="http://schemas.microsoft.com/office/drawing/2014/main" id="{ED5D09BB-6F64-46FC-8487-5A7B052D6F6F}"/>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A85EC82A-DD66-4F57-A76A-D6A7299C7820}"/>
              </a:ext>
            </a:extLst>
          </p:cNvPr>
          <p:cNvPicPr>
            <a:picLocks noChangeAspect="1"/>
          </p:cNvPicPr>
          <p:nvPr/>
        </p:nvPicPr>
        <p:blipFill rotWithShape="1">
          <a:blip r:embed="rId3"/>
          <a:srcRect l="26633" t="24242" r="26027" b="23030"/>
          <a:stretch/>
        </p:blipFill>
        <p:spPr>
          <a:xfrm>
            <a:off x="677334" y="1565563"/>
            <a:ext cx="6637866" cy="4928830"/>
          </a:xfrm>
          <a:prstGeom prst="rect">
            <a:avLst/>
          </a:prstGeom>
        </p:spPr>
      </p:pic>
    </p:spTree>
    <p:extLst>
      <p:ext uri="{BB962C8B-B14F-4D97-AF65-F5344CB8AC3E}">
        <p14:creationId xmlns:p14="http://schemas.microsoft.com/office/powerpoint/2010/main" val="131255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Tipping points</a:t>
            </a:r>
            <a:endParaRPr lang="en-DE" dirty="0"/>
          </a:p>
        </p:txBody>
      </p:sp>
      <p:sp>
        <p:nvSpPr>
          <p:cNvPr id="7" name="Content Placeholder 6">
            <a:extLst>
              <a:ext uri="{FF2B5EF4-FFF2-40B4-BE49-F238E27FC236}">
                <a16:creationId xmlns:a16="http://schemas.microsoft.com/office/drawing/2014/main" id="{98577210-BE48-478B-B44B-853B3D11D925}"/>
              </a:ext>
            </a:extLst>
          </p:cNvPr>
          <p:cNvSpPr>
            <a:spLocks noGrp="1"/>
          </p:cNvSpPr>
          <p:nvPr>
            <p:ph idx="1"/>
          </p:nvPr>
        </p:nvSpPr>
        <p:spPr/>
        <p:txBody>
          <a:bodyPr/>
          <a:lstStyle/>
          <a:p>
            <a:endParaRPr lang="en-DE"/>
          </a:p>
        </p:txBody>
      </p:sp>
      <p:pic>
        <p:nvPicPr>
          <p:cNvPr id="9" name="Picture 2">
            <a:extLst>
              <a:ext uri="{FF2B5EF4-FFF2-40B4-BE49-F238E27FC236}">
                <a16:creationId xmlns:a16="http://schemas.microsoft.com/office/drawing/2014/main" id="{32589D42-2EA1-4407-83DD-86FAFA0F8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9" y="1523310"/>
            <a:ext cx="5733777" cy="3685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5900F2B-FDF4-47F8-9F23-B086C9EE1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547" y="2403764"/>
            <a:ext cx="6713480" cy="440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Carbon budget</a:t>
            </a:r>
            <a:endParaRPr lang="en-DE" dirty="0"/>
          </a:p>
        </p:txBody>
      </p:sp>
      <p:pic>
        <p:nvPicPr>
          <p:cNvPr id="6" name="Content Placeholder 5">
            <a:extLst>
              <a:ext uri="{FF2B5EF4-FFF2-40B4-BE49-F238E27FC236}">
                <a16:creationId xmlns:a16="http://schemas.microsoft.com/office/drawing/2014/main" id="{CBC9ECAE-07EC-4454-833C-7BFB762EB1F3}"/>
              </a:ext>
            </a:extLst>
          </p:cNvPr>
          <p:cNvPicPr>
            <a:picLocks noGrp="1" noChangeAspect="1"/>
          </p:cNvPicPr>
          <p:nvPr>
            <p:ph idx="1"/>
          </p:nvPr>
        </p:nvPicPr>
        <p:blipFill>
          <a:blip r:embed="rId3"/>
          <a:stretch>
            <a:fillRect/>
          </a:stretch>
        </p:blipFill>
        <p:spPr>
          <a:xfrm>
            <a:off x="677334" y="1292353"/>
            <a:ext cx="7399866" cy="5549900"/>
          </a:xfrm>
        </p:spPr>
      </p:pic>
    </p:spTree>
    <p:extLst>
      <p:ext uri="{BB962C8B-B14F-4D97-AF65-F5344CB8AC3E}">
        <p14:creationId xmlns:p14="http://schemas.microsoft.com/office/powerpoint/2010/main" val="13760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AR5: GHG by economic sector</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4BCBC82-CC6F-48B4-B39D-81232C177592}"/>
              </a:ext>
            </a:extLst>
          </p:cNvPr>
          <p:cNvPicPr>
            <a:picLocks noChangeAspect="1"/>
          </p:cNvPicPr>
          <p:nvPr/>
        </p:nvPicPr>
        <p:blipFill>
          <a:blip r:embed="rId3"/>
          <a:stretch>
            <a:fillRect/>
          </a:stretch>
        </p:blipFill>
        <p:spPr>
          <a:xfrm>
            <a:off x="604478" y="1666977"/>
            <a:ext cx="8255503" cy="5143566"/>
          </a:xfrm>
          <a:prstGeom prst="rect">
            <a:avLst/>
          </a:prstGeom>
        </p:spPr>
      </p:pic>
    </p:spTree>
    <p:extLst>
      <p:ext uri="{BB962C8B-B14F-4D97-AF65-F5344CB8AC3E}">
        <p14:creationId xmlns:p14="http://schemas.microsoft.com/office/powerpoint/2010/main" val="181973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GHG by economic sector</a:t>
            </a:r>
            <a:endParaRPr lang="en-DE" dirty="0"/>
          </a:p>
        </p:txBody>
      </p:sp>
      <p:pic>
        <p:nvPicPr>
          <p:cNvPr id="6" name="Content Placeholder 5">
            <a:extLst>
              <a:ext uri="{FF2B5EF4-FFF2-40B4-BE49-F238E27FC236}">
                <a16:creationId xmlns:a16="http://schemas.microsoft.com/office/drawing/2014/main" id="{320F17A7-C153-4048-9380-15960E46A2F2}"/>
              </a:ext>
            </a:extLst>
          </p:cNvPr>
          <p:cNvPicPr>
            <a:picLocks noGrp="1" noChangeAspect="1"/>
          </p:cNvPicPr>
          <p:nvPr>
            <p:ph idx="1"/>
          </p:nvPr>
        </p:nvPicPr>
        <p:blipFill rotWithShape="1">
          <a:blip r:embed="rId3"/>
          <a:srcRect t="34096" b="35925"/>
          <a:stretch/>
        </p:blipFill>
        <p:spPr>
          <a:xfrm>
            <a:off x="211953" y="1719618"/>
            <a:ext cx="11328849" cy="4804012"/>
          </a:xfrm>
        </p:spPr>
      </p:pic>
    </p:spTree>
    <p:extLst>
      <p:ext uri="{BB962C8B-B14F-4D97-AF65-F5344CB8AC3E}">
        <p14:creationId xmlns:p14="http://schemas.microsoft.com/office/powerpoint/2010/main" val="35440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CO2 emissions by country</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7" name="Picture 6">
            <a:extLst>
              <a:ext uri="{FF2B5EF4-FFF2-40B4-BE49-F238E27FC236}">
                <a16:creationId xmlns:a16="http://schemas.microsoft.com/office/drawing/2014/main" id="{92E5EFAF-680B-4170-AD7F-533FD06FD949}"/>
              </a:ext>
            </a:extLst>
          </p:cNvPr>
          <p:cNvPicPr>
            <a:picLocks noGrp="1" noChangeAspect="1"/>
          </p:cNvPicPr>
          <p:nvPr/>
        </p:nvPicPr>
        <p:blipFill>
          <a:blip r:embed="rId3"/>
          <a:stretch>
            <a:fillRect/>
          </a:stretch>
        </p:blipFill>
        <p:spPr>
          <a:xfrm>
            <a:off x="795803" y="1631077"/>
            <a:ext cx="7011031" cy="4674021"/>
          </a:xfrm>
          <a:prstGeom prst="rect">
            <a:avLst/>
          </a:prstGeom>
        </p:spPr>
      </p:pic>
    </p:spTree>
    <p:extLst>
      <p:ext uri="{BB962C8B-B14F-4D97-AF65-F5344CB8AC3E}">
        <p14:creationId xmlns:p14="http://schemas.microsoft.com/office/powerpoint/2010/main" val="5977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F9EE-47C6-438D-99BE-D996B0F4BE8B}"/>
              </a:ext>
            </a:extLst>
          </p:cNvPr>
          <p:cNvSpPr>
            <a:spLocks noGrp="1"/>
          </p:cNvSpPr>
          <p:nvPr>
            <p:ph type="title"/>
          </p:nvPr>
        </p:nvSpPr>
        <p:spPr/>
        <p:txBody>
          <a:bodyPr/>
          <a:lstStyle/>
          <a:p>
            <a:r>
              <a:rPr lang="en-GB" dirty="0"/>
              <a:t>Feeling global heating: 2019 heatwaves</a:t>
            </a:r>
            <a:endParaRPr lang="en-DE" dirty="0"/>
          </a:p>
        </p:txBody>
      </p:sp>
      <p:pic>
        <p:nvPicPr>
          <p:cNvPr id="8" name="Content Placeholder 7">
            <a:extLst>
              <a:ext uri="{FF2B5EF4-FFF2-40B4-BE49-F238E27FC236}">
                <a16:creationId xmlns:a16="http://schemas.microsoft.com/office/drawing/2014/main" id="{E821DE60-860D-4ADD-B102-73018D7EA47F}"/>
              </a:ext>
            </a:extLst>
          </p:cNvPr>
          <p:cNvPicPr>
            <a:picLocks noGrp="1" noChangeAspect="1"/>
          </p:cNvPicPr>
          <p:nvPr>
            <p:ph sz="half" idx="1"/>
          </p:nvPr>
        </p:nvPicPr>
        <p:blipFill>
          <a:blip r:embed="rId3"/>
          <a:stretch>
            <a:fillRect/>
          </a:stretch>
        </p:blipFill>
        <p:spPr>
          <a:xfrm>
            <a:off x="2980117" y="1451757"/>
            <a:ext cx="2053950" cy="1823908"/>
          </a:xfrm>
        </p:spPr>
      </p:pic>
      <p:pic>
        <p:nvPicPr>
          <p:cNvPr id="7" name="Content Placeholder 6">
            <a:extLst>
              <a:ext uri="{FF2B5EF4-FFF2-40B4-BE49-F238E27FC236}">
                <a16:creationId xmlns:a16="http://schemas.microsoft.com/office/drawing/2014/main" id="{1B8EE6A5-040A-42F5-B72C-1963DDA8FF6C}"/>
              </a:ext>
            </a:extLst>
          </p:cNvPr>
          <p:cNvPicPr>
            <a:picLocks noGrp="1" noChangeAspect="1"/>
          </p:cNvPicPr>
          <p:nvPr>
            <p:ph sz="half" idx="2"/>
          </p:nvPr>
        </p:nvPicPr>
        <p:blipFill>
          <a:blip r:embed="rId4"/>
          <a:stretch>
            <a:fillRect/>
          </a:stretch>
        </p:blipFill>
        <p:spPr>
          <a:xfrm>
            <a:off x="677334" y="2863800"/>
            <a:ext cx="2184760" cy="1285152"/>
          </a:xfrm>
        </p:spPr>
      </p:pic>
      <p:pic>
        <p:nvPicPr>
          <p:cNvPr id="5" name="Picture 4">
            <a:extLst>
              <a:ext uri="{FF2B5EF4-FFF2-40B4-BE49-F238E27FC236}">
                <a16:creationId xmlns:a16="http://schemas.microsoft.com/office/drawing/2014/main" id="{DBBC29F5-A4DA-474B-9386-822DC663DCAA}"/>
              </a:ext>
            </a:extLst>
          </p:cNvPr>
          <p:cNvPicPr>
            <a:picLocks noChangeAspect="1"/>
          </p:cNvPicPr>
          <p:nvPr/>
        </p:nvPicPr>
        <p:blipFill rotWithShape="1">
          <a:blip r:embed="rId5"/>
          <a:srcRect l="28503" t="10918" r="29737" b="10335"/>
          <a:stretch/>
        </p:blipFill>
        <p:spPr>
          <a:xfrm>
            <a:off x="5034067" y="1270000"/>
            <a:ext cx="4295839" cy="5400485"/>
          </a:xfrm>
          <a:prstGeom prst="rect">
            <a:avLst/>
          </a:prstGeom>
        </p:spPr>
      </p:pic>
      <p:sp>
        <p:nvSpPr>
          <p:cNvPr id="9" name="TextBox 8">
            <a:extLst>
              <a:ext uri="{FF2B5EF4-FFF2-40B4-BE49-F238E27FC236}">
                <a16:creationId xmlns:a16="http://schemas.microsoft.com/office/drawing/2014/main" id="{645C0109-3399-4560-AAB0-1803F069150C}"/>
              </a:ext>
            </a:extLst>
          </p:cNvPr>
          <p:cNvSpPr txBox="1"/>
          <p:nvPr/>
        </p:nvSpPr>
        <p:spPr>
          <a:xfrm>
            <a:off x="424755" y="6457890"/>
            <a:ext cx="4656400" cy="400110"/>
          </a:xfrm>
          <a:prstGeom prst="rect">
            <a:avLst/>
          </a:prstGeom>
          <a:noFill/>
        </p:spPr>
        <p:txBody>
          <a:bodyPr wrap="square" rtlCol="0">
            <a:spAutoFit/>
          </a:bodyPr>
          <a:lstStyle/>
          <a:p>
            <a:r>
              <a:rPr lang="en-GB" sz="1000" dirty="0">
                <a:solidFill>
                  <a:schemeClr val="bg1">
                    <a:lumMod val="65000"/>
                  </a:schemeClr>
                </a:solidFill>
              </a:rPr>
              <a:t>Sources: Guardian 2019 (Georgina Stubbs/PA), @jack7moss /Twitter, </a:t>
            </a:r>
            <a:r>
              <a:rPr lang="en-GB" sz="1000" dirty="0" err="1">
                <a:solidFill>
                  <a:schemeClr val="bg1">
                    <a:lumMod val="65000"/>
                  </a:schemeClr>
                </a:solidFill>
              </a:rPr>
              <a:t>PressTV</a:t>
            </a:r>
            <a:r>
              <a:rPr lang="en-GB" sz="1000" dirty="0">
                <a:solidFill>
                  <a:schemeClr val="bg1">
                    <a:lumMod val="65000"/>
                  </a:schemeClr>
                </a:solidFill>
              </a:rPr>
              <a:t>, dubrevetaubac.fr, NPS Climate Change Response, The Blue diamond gallery, </a:t>
            </a:r>
            <a:endParaRPr lang="en-DE" sz="1000" dirty="0">
              <a:solidFill>
                <a:schemeClr val="bg1">
                  <a:lumMod val="65000"/>
                </a:schemeClr>
              </a:solidFill>
            </a:endParaRPr>
          </a:p>
        </p:txBody>
      </p:sp>
      <p:pic>
        <p:nvPicPr>
          <p:cNvPr id="11" name="Picture 10">
            <a:extLst>
              <a:ext uri="{FF2B5EF4-FFF2-40B4-BE49-F238E27FC236}">
                <a16:creationId xmlns:a16="http://schemas.microsoft.com/office/drawing/2014/main" id="{C700585C-FD05-4E52-A164-2EF92C981768}"/>
              </a:ext>
            </a:extLst>
          </p:cNvPr>
          <p:cNvPicPr>
            <a:picLocks noChangeAspect="1"/>
          </p:cNvPicPr>
          <p:nvPr/>
        </p:nvPicPr>
        <p:blipFill>
          <a:blip r:embed="rId6"/>
          <a:stretch>
            <a:fillRect/>
          </a:stretch>
        </p:blipFill>
        <p:spPr>
          <a:xfrm>
            <a:off x="677334" y="1451757"/>
            <a:ext cx="2201333" cy="1320800"/>
          </a:xfrm>
          <a:prstGeom prst="rect">
            <a:avLst/>
          </a:prstGeom>
        </p:spPr>
      </p:pic>
      <p:pic>
        <p:nvPicPr>
          <p:cNvPr id="13" name="Picture 12">
            <a:extLst>
              <a:ext uri="{FF2B5EF4-FFF2-40B4-BE49-F238E27FC236}">
                <a16:creationId xmlns:a16="http://schemas.microsoft.com/office/drawing/2014/main" id="{DAA299B0-A8D5-4531-9156-188A082EFE1E}"/>
              </a:ext>
            </a:extLst>
          </p:cNvPr>
          <p:cNvPicPr>
            <a:picLocks noChangeAspect="1"/>
          </p:cNvPicPr>
          <p:nvPr/>
        </p:nvPicPr>
        <p:blipFill>
          <a:blip r:embed="rId7"/>
          <a:stretch>
            <a:fillRect/>
          </a:stretch>
        </p:blipFill>
        <p:spPr>
          <a:xfrm>
            <a:off x="677334" y="4245456"/>
            <a:ext cx="2184759" cy="1228927"/>
          </a:xfrm>
          <a:prstGeom prst="rect">
            <a:avLst/>
          </a:prstGeom>
        </p:spPr>
      </p:pic>
      <p:pic>
        <p:nvPicPr>
          <p:cNvPr id="15" name="Picture 14">
            <a:extLst>
              <a:ext uri="{FF2B5EF4-FFF2-40B4-BE49-F238E27FC236}">
                <a16:creationId xmlns:a16="http://schemas.microsoft.com/office/drawing/2014/main" id="{11092B1F-BB5F-455E-AC99-E58BE9E8FBAB}"/>
              </a:ext>
            </a:extLst>
          </p:cNvPr>
          <p:cNvPicPr>
            <a:picLocks noChangeAspect="1"/>
          </p:cNvPicPr>
          <p:nvPr/>
        </p:nvPicPr>
        <p:blipFill>
          <a:blip r:embed="rId8"/>
          <a:stretch>
            <a:fillRect/>
          </a:stretch>
        </p:blipFill>
        <p:spPr>
          <a:xfrm>
            <a:off x="2980117" y="4909346"/>
            <a:ext cx="2059669" cy="1373113"/>
          </a:xfrm>
          <a:prstGeom prst="rect">
            <a:avLst/>
          </a:prstGeom>
        </p:spPr>
      </p:pic>
      <p:pic>
        <p:nvPicPr>
          <p:cNvPr id="4" name="Picture 3">
            <a:extLst>
              <a:ext uri="{FF2B5EF4-FFF2-40B4-BE49-F238E27FC236}">
                <a16:creationId xmlns:a16="http://schemas.microsoft.com/office/drawing/2014/main" id="{C1A2C340-753A-4B8D-A342-15511FA4E962}"/>
              </a:ext>
            </a:extLst>
          </p:cNvPr>
          <p:cNvPicPr>
            <a:picLocks noChangeAspect="1"/>
          </p:cNvPicPr>
          <p:nvPr/>
        </p:nvPicPr>
        <p:blipFill>
          <a:blip r:embed="rId9"/>
          <a:stretch>
            <a:fillRect/>
          </a:stretch>
        </p:blipFill>
        <p:spPr>
          <a:xfrm>
            <a:off x="2980117" y="3504409"/>
            <a:ext cx="2053949" cy="1153371"/>
          </a:xfrm>
          <a:prstGeom prst="rect">
            <a:avLst/>
          </a:prstGeom>
        </p:spPr>
      </p:pic>
    </p:spTree>
    <p:extLst>
      <p:ext uri="{BB962C8B-B14F-4D97-AF65-F5344CB8AC3E}">
        <p14:creationId xmlns:p14="http://schemas.microsoft.com/office/powerpoint/2010/main" val="37765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6500"/>
                            </p:stCondLst>
                            <p:childTnLst>
                              <p:par>
                                <p:cTn id="25" presetID="10" presetClass="entr" presetSubtype="0" fill="hold" nodeType="after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Shares of historical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85783CCD-5E50-4268-96CC-C70877725AA0}"/>
              </a:ext>
            </a:extLst>
          </p:cNvPr>
          <p:cNvPicPr>
            <a:picLocks noGrp="1" noChangeAspect="1"/>
          </p:cNvPicPr>
          <p:nvPr/>
        </p:nvPicPr>
        <p:blipFill>
          <a:blip r:embed="rId3"/>
          <a:stretch>
            <a:fillRect/>
          </a:stretch>
        </p:blipFill>
        <p:spPr>
          <a:xfrm>
            <a:off x="809450" y="1574378"/>
            <a:ext cx="7011034" cy="4674022"/>
          </a:xfrm>
          <a:prstGeom prst="rect">
            <a:avLst/>
          </a:prstGeom>
        </p:spPr>
      </p:pic>
    </p:spTree>
    <p:extLst>
      <p:ext uri="{BB962C8B-B14F-4D97-AF65-F5344CB8AC3E}">
        <p14:creationId xmlns:p14="http://schemas.microsoft.com/office/powerpoint/2010/main" val="260097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Financial crises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FA272EFF-A2BA-4BE4-83C8-E04D9C1A4301}"/>
              </a:ext>
            </a:extLst>
          </p:cNvPr>
          <p:cNvPicPr>
            <a:picLocks noGrp="1" noChangeAspect="1"/>
          </p:cNvPicPr>
          <p:nvPr/>
        </p:nvPicPr>
        <p:blipFill>
          <a:blip r:embed="rId3"/>
          <a:stretch>
            <a:fillRect/>
          </a:stretch>
        </p:blipFill>
        <p:spPr>
          <a:xfrm>
            <a:off x="677334" y="1763965"/>
            <a:ext cx="7011031" cy="4674020"/>
          </a:xfrm>
          <a:prstGeom prst="rect">
            <a:avLst/>
          </a:prstGeom>
        </p:spPr>
      </p:pic>
    </p:spTree>
    <p:extLst>
      <p:ext uri="{BB962C8B-B14F-4D97-AF65-F5344CB8AC3E}">
        <p14:creationId xmlns:p14="http://schemas.microsoft.com/office/powerpoint/2010/main" val="11224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Fossil fuel CO2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232C6A0-F82B-407F-9410-43FCA276636A}"/>
              </a:ext>
            </a:extLst>
          </p:cNvPr>
          <p:cNvPicPr>
            <a:picLocks noGrp="1" noChangeAspect="1"/>
          </p:cNvPicPr>
          <p:nvPr/>
        </p:nvPicPr>
        <p:blipFill>
          <a:blip r:embed="rId3"/>
          <a:stretch>
            <a:fillRect/>
          </a:stretch>
        </p:blipFill>
        <p:spPr>
          <a:xfrm>
            <a:off x="611557" y="1763964"/>
            <a:ext cx="7011034" cy="4674022"/>
          </a:xfrm>
          <a:prstGeom prst="rect">
            <a:avLst/>
          </a:prstGeom>
        </p:spPr>
      </p:pic>
    </p:spTree>
    <p:extLst>
      <p:ext uri="{BB962C8B-B14F-4D97-AF65-F5344CB8AC3E}">
        <p14:creationId xmlns:p14="http://schemas.microsoft.com/office/powerpoint/2010/main" val="8427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Energy consumption</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72046388-3188-451B-88C2-DCAD95EED109}"/>
              </a:ext>
            </a:extLst>
          </p:cNvPr>
          <p:cNvPicPr>
            <a:picLocks noGrp="1" noChangeAspect="1"/>
          </p:cNvPicPr>
          <p:nvPr/>
        </p:nvPicPr>
        <p:blipFill>
          <a:blip r:embed="rId3"/>
          <a:stretch>
            <a:fillRect/>
          </a:stretch>
        </p:blipFill>
        <p:spPr>
          <a:xfrm>
            <a:off x="618381" y="1849441"/>
            <a:ext cx="7011033" cy="4674021"/>
          </a:xfrm>
          <a:prstGeom prst="rect">
            <a:avLst/>
          </a:prstGeom>
        </p:spPr>
      </p:pic>
    </p:spTree>
    <p:extLst>
      <p:ext uri="{BB962C8B-B14F-4D97-AF65-F5344CB8AC3E}">
        <p14:creationId xmlns:p14="http://schemas.microsoft.com/office/powerpoint/2010/main" val="411208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Territorial vs Consumption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D6086DDF-8D42-4FE5-BAB7-8E95DD2D1D64}"/>
              </a:ext>
            </a:extLst>
          </p:cNvPr>
          <p:cNvPicPr>
            <a:picLocks noGrp="1" noChangeAspect="1"/>
          </p:cNvPicPr>
          <p:nvPr/>
        </p:nvPicPr>
        <p:blipFill>
          <a:blip r:embed="rId3"/>
          <a:stretch>
            <a:fillRect/>
          </a:stretch>
        </p:blipFill>
        <p:spPr>
          <a:xfrm>
            <a:off x="843570" y="1678843"/>
            <a:ext cx="7011034" cy="4674022"/>
          </a:xfrm>
          <a:prstGeom prst="rect">
            <a:avLst/>
          </a:prstGeom>
        </p:spPr>
      </p:pic>
    </p:spTree>
    <p:extLst>
      <p:ext uri="{BB962C8B-B14F-4D97-AF65-F5344CB8AC3E}">
        <p14:creationId xmlns:p14="http://schemas.microsoft.com/office/powerpoint/2010/main" val="1683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 vs C emissions (OECD vs non OECD)</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91119B4C-6926-4AE8-9D02-E8E74046A28D}"/>
              </a:ext>
            </a:extLst>
          </p:cNvPr>
          <p:cNvPicPr>
            <a:picLocks noGrp="1" noChangeAspect="1"/>
          </p:cNvPicPr>
          <p:nvPr/>
        </p:nvPicPr>
        <p:blipFill>
          <a:blip r:embed="rId3"/>
          <a:stretch>
            <a:fillRect/>
          </a:stretch>
        </p:blipFill>
        <p:spPr>
          <a:xfrm>
            <a:off x="677334" y="1822144"/>
            <a:ext cx="7011034" cy="4674022"/>
          </a:xfrm>
          <a:prstGeom prst="rect">
            <a:avLst/>
          </a:prstGeom>
        </p:spPr>
      </p:pic>
    </p:spTree>
    <p:extLst>
      <p:ext uri="{BB962C8B-B14F-4D97-AF65-F5344CB8AC3E}">
        <p14:creationId xmlns:p14="http://schemas.microsoft.com/office/powerpoint/2010/main" val="41201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Sources and sinks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ACB9C0BC-BB25-4085-B694-14C0DC1AE1F3}"/>
              </a:ext>
            </a:extLst>
          </p:cNvPr>
          <p:cNvPicPr>
            <a:picLocks noGrp="1" noChangeAspect="1"/>
          </p:cNvPicPr>
          <p:nvPr/>
        </p:nvPicPr>
        <p:blipFill>
          <a:blip r:embed="rId3"/>
          <a:stretch>
            <a:fillRect/>
          </a:stretch>
        </p:blipFill>
        <p:spPr>
          <a:xfrm>
            <a:off x="677334" y="1706139"/>
            <a:ext cx="7011031" cy="4674020"/>
          </a:xfrm>
          <a:prstGeom prst="rect">
            <a:avLst/>
          </a:prstGeom>
        </p:spPr>
      </p:pic>
    </p:spTree>
    <p:extLst>
      <p:ext uri="{BB962C8B-B14F-4D97-AF65-F5344CB8AC3E}">
        <p14:creationId xmlns:p14="http://schemas.microsoft.com/office/powerpoint/2010/main" val="421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Characteristics of 4 illustrative pathways</a:t>
            </a:r>
            <a:endParaRPr lang="en-DE" dirty="0"/>
          </a:p>
        </p:txBody>
      </p:sp>
      <p:pic>
        <p:nvPicPr>
          <p:cNvPr id="6" name="Content Placeholder 5">
            <a:extLst>
              <a:ext uri="{FF2B5EF4-FFF2-40B4-BE49-F238E27FC236}">
                <a16:creationId xmlns:a16="http://schemas.microsoft.com/office/drawing/2014/main" id="{AEAC2A48-418F-4606-8AFD-649FFE6DAA7C}"/>
              </a:ext>
            </a:extLst>
          </p:cNvPr>
          <p:cNvPicPr>
            <a:picLocks noGrp="1" noChangeAspect="1"/>
          </p:cNvPicPr>
          <p:nvPr>
            <p:ph idx="1"/>
          </p:nvPr>
        </p:nvPicPr>
        <p:blipFill rotWithShape="1">
          <a:blip r:embed="rId3"/>
          <a:srcRect t="19065" b="4380"/>
          <a:stretch/>
        </p:blipFill>
        <p:spPr>
          <a:xfrm>
            <a:off x="1496291" y="629752"/>
            <a:ext cx="5756564" cy="6232007"/>
          </a:xfrm>
        </p:spPr>
      </p:pic>
    </p:spTree>
    <p:extLst>
      <p:ext uri="{BB962C8B-B14F-4D97-AF65-F5344CB8AC3E}">
        <p14:creationId xmlns:p14="http://schemas.microsoft.com/office/powerpoint/2010/main" val="41656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Primary energy supply</a:t>
            </a:r>
            <a:endParaRPr lang="en-DE" dirty="0"/>
          </a:p>
        </p:txBody>
      </p:sp>
      <p:pic>
        <p:nvPicPr>
          <p:cNvPr id="7" name="Content Placeholder 6">
            <a:extLst>
              <a:ext uri="{FF2B5EF4-FFF2-40B4-BE49-F238E27FC236}">
                <a16:creationId xmlns:a16="http://schemas.microsoft.com/office/drawing/2014/main" id="{9E23E03A-0DE2-4BAC-B114-8422EB2EFBC8}"/>
              </a:ext>
            </a:extLst>
          </p:cNvPr>
          <p:cNvPicPr>
            <a:picLocks noGrp="1" noChangeAspect="1"/>
          </p:cNvPicPr>
          <p:nvPr>
            <p:ph idx="1"/>
          </p:nvPr>
        </p:nvPicPr>
        <p:blipFill>
          <a:blip r:embed="rId3"/>
          <a:stretch>
            <a:fillRect/>
          </a:stretch>
        </p:blipFill>
        <p:spPr>
          <a:xfrm>
            <a:off x="124691" y="1220832"/>
            <a:ext cx="9393381" cy="5577320"/>
          </a:xfrm>
        </p:spPr>
      </p:pic>
    </p:spTree>
    <p:extLst>
      <p:ext uri="{BB962C8B-B14F-4D97-AF65-F5344CB8AC3E}">
        <p14:creationId xmlns:p14="http://schemas.microsoft.com/office/powerpoint/2010/main" val="92926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Electricity generation</a:t>
            </a:r>
            <a:endParaRPr lang="en-DE" dirty="0"/>
          </a:p>
        </p:txBody>
      </p:sp>
      <p:pic>
        <p:nvPicPr>
          <p:cNvPr id="6" name="Content Placeholder 5">
            <a:extLst>
              <a:ext uri="{FF2B5EF4-FFF2-40B4-BE49-F238E27FC236}">
                <a16:creationId xmlns:a16="http://schemas.microsoft.com/office/drawing/2014/main" id="{0CA7BBD3-86A5-4785-A654-0FC56411E03E}"/>
              </a:ext>
            </a:extLst>
          </p:cNvPr>
          <p:cNvPicPr>
            <a:picLocks noGrp="1" noChangeAspect="1"/>
          </p:cNvPicPr>
          <p:nvPr>
            <p:ph idx="1"/>
          </p:nvPr>
        </p:nvPicPr>
        <p:blipFill>
          <a:blip r:embed="rId3"/>
          <a:stretch>
            <a:fillRect/>
          </a:stretch>
        </p:blipFill>
        <p:spPr>
          <a:xfrm>
            <a:off x="0" y="1137076"/>
            <a:ext cx="9635835" cy="5740098"/>
          </a:xfrm>
        </p:spPr>
      </p:pic>
    </p:spTree>
    <p:extLst>
      <p:ext uri="{BB962C8B-B14F-4D97-AF65-F5344CB8AC3E}">
        <p14:creationId xmlns:p14="http://schemas.microsoft.com/office/powerpoint/2010/main" val="40701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sp>
        <p:nvSpPr>
          <p:cNvPr id="7" name="TextBox 6">
            <a:extLst>
              <a:ext uri="{FF2B5EF4-FFF2-40B4-BE49-F238E27FC236}">
                <a16:creationId xmlns:a16="http://schemas.microsoft.com/office/drawing/2014/main" id="{B361E608-2B28-4609-AD63-7DB2E1817480}"/>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a:t>
            </a:r>
            <a:r>
              <a:rPr lang="en-GB" sz="900" dirty="0" err="1">
                <a:solidFill>
                  <a:schemeClr val="bg1">
                    <a:lumMod val="65000"/>
                  </a:schemeClr>
                </a:solidFill>
              </a:rPr>
              <a:t>MetOffice</a:t>
            </a:r>
            <a:r>
              <a:rPr lang="en-GB" sz="900" dirty="0">
                <a:solidFill>
                  <a:schemeClr val="bg1">
                    <a:lumMod val="65000"/>
                  </a:schemeClr>
                </a:solidFill>
              </a:rPr>
              <a:t>, WMO</a:t>
            </a:r>
            <a:endParaRPr lang="en-DE" sz="900" dirty="0">
              <a:solidFill>
                <a:schemeClr val="bg1">
                  <a:lumMod val="65000"/>
                </a:schemeClr>
              </a:solidFill>
            </a:endParaRPr>
          </a:p>
        </p:txBody>
      </p:sp>
      <p:sp>
        <p:nvSpPr>
          <p:cNvPr id="3" name="Rectangle 2">
            <a:extLst>
              <a:ext uri="{FF2B5EF4-FFF2-40B4-BE49-F238E27FC236}">
                <a16:creationId xmlns:a16="http://schemas.microsoft.com/office/drawing/2014/main" id="{A9E418A7-280A-4734-B887-84E237827DD4}"/>
              </a:ext>
            </a:extLst>
          </p:cNvPr>
          <p:cNvSpPr/>
          <p:nvPr/>
        </p:nvSpPr>
        <p:spPr>
          <a:xfrm>
            <a:off x="444403" y="4951253"/>
            <a:ext cx="332721" cy="26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026" name="Picture 2" descr="GMT_Metoffice_Feb19">
            <a:extLst>
              <a:ext uri="{FF2B5EF4-FFF2-40B4-BE49-F238E27FC236}">
                <a16:creationId xmlns:a16="http://schemas.microsoft.com/office/drawing/2014/main" id="{A087C9C6-D970-4780-8B42-F5C0F77D1C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7" t="6966" r="8046" b="12319"/>
          <a:stretch/>
        </p:blipFill>
        <p:spPr bwMode="auto">
          <a:xfrm>
            <a:off x="454278" y="2149521"/>
            <a:ext cx="8447778" cy="43331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199F593-B35E-4622-940B-EA594A34A132}"/>
              </a:ext>
            </a:extLst>
          </p:cNvPr>
          <p:cNvSpPr/>
          <p:nvPr/>
        </p:nvSpPr>
        <p:spPr>
          <a:xfrm>
            <a:off x="1496600" y="2518012"/>
            <a:ext cx="2038169" cy="3768099"/>
          </a:xfrm>
          <a:prstGeom prst="rect">
            <a:avLst/>
          </a:prstGeom>
          <a:solidFill>
            <a:srgbClr val="5FCBEF">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D6C6749-635F-474D-80CE-D16967D9E1BB}"/>
              </a:ext>
            </a:extLst>
          </p:cNvPr>
          <p:cNvSpPr/>
          <p:nvPr/>
        </p:nvSpPr>
        <p:spPr>
          <a:xfrm>
            <a:off x="3534769" y="2518012"/>
            <a:ext cx="5315804" cy="3768099"/>
          </a:xfrm>
          <a:prstGeom prst="rect">
            <a:avLst/>
          </a:prstGeom>
          <a:solidFill>
            <a:srgbClr val="FF0000">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6" name="Straight Connector 5">
            <a:extLst>
              <a:ext uri="{FF2B5EF4-FFF2-40B4-BE49-F238E27FC236}">
                <a16:creationId xmlns:a16="http://schemas.microsoft.com/office/drawing/2014/main" id="{B2AC1855-3B2E-4E31-B8BF-9406F48C4BD7}"/>
              </a:ext>
            </a:extLst>
          </p:cNvPr>
          <p:cNvCxnSpPr/>
          <p:nvPr/>
        </p:nvCxnSpPr>
        <p:spPr>
          <a:xfrm>
            <a:off x="1153236" y="3200400"/>
            <a:ext cx="736296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078A620-0215-444C-B30A-F2507FCCD9A5}"/>
              </a:ext>
            </a:extLst>
          </p:cNvPr>
          <p:cNvGrpSpPr/>
          <p:nvPr/>
        </p:nvGrpSpPr>
        <p:grpSpPr>
          <a:xfrm>
            <a:off x="7594148" y="1610819"/>
            <a:ext cx="1443665" cy="1194877"/>
            <a:chOff x="6666097" y="1849659"/>
            <a:chExt cx="1443665" cy="1194877"/>
          </a:xfrm>
        </p:grpSpPr>
        <p:cxnSp>
          <p:nvCxnSpPr>
            <p:cNvPr id="26" name="Straight Arrow Connector 25">
              <a:extLst>
                <a:ext uri="{FF2B5EF4-FFF2-40B4-BE49-F238E27FC236}">
                  <a16:creationId xmlns:a16="http://schemas.microsoft.com/office/drawing/2014/main" id="{DF8942C5-F31E-4623-AA5E-37819B12BB23}"/>
                </a:ext>
              </a:extLst>
            </p:cNvPr>
            <p:cNvCxnSpPr/>
            <p:nvPr/>
          </p:nvCxnSpPr>
          <p:spPr>
            <a:xfrm>
              <a:off x="7387930" y="2280805"/>
              <a:ext cx="0" cy="763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4BFA42-DD61-4ADA-B22D-ECD0619B1C03}"/>
                </a:ext>
              </a:extLst>
            </p:cNvPr>
            <p:cNvSpPr txBox="1"/>
            <p:nvPr/>
          </p:nvSpPr>
          <p:spPr>
            <a:xfrm>
              <a:off x="6666097" y="1849659"/>
              <a:ext cx="1443665" cy="369332"/>
            </a:xfrm>
            <a:prstGeom prst="rect">
              <a:avLst/>
            </a:prstGeom>
            <a:noFill/>
          </p:spPr>
          <p:txBody>
            <a:bodyPr wrap="none" rtlCol="0">
              <a:spAutoFit/>
            </a:bodyPr>
            <a:lstStyle/>
            <a:p>
              <a:r>
                <a:rPr lang="en-GB" dirty="0">
                  <a:solidFill>
                    <a:srgbClr val="FF0000"/>
                  </a:solidFill>
                </a:rPr>
                <a:t>We are here</a:t>
              </a:r>
              <a:endParaRPr lang="en-DE" dirty="0">
                <a:solidFill>
                  <a:srgbClr val="FF0000"/>
                </a:solidFill>
              </a:endParaRPr>
            </a:p>
          </p:txBody>
        </p:sp>
      </p:grpSp>
      <p:cxnSp>
        <p:nvCxnSpPr>
          <p:cNvPr id="9" name="Straight Connector 8">
            <a:extLst>
              <a:ext uri="{FF2B5EF4-FFF2-40B4-BE49-F238E27FC236}">
                <a16:creationId xmlns:a16="http://schemas.microsoft.com/office/drawing/2014/main" id="{CA03E38A-751B-41FE-9FDF-199BE5CFB21B}"/>
              </a:ext>
            </a:extLst>
          </p:cNvPr>
          <p:cNvCxnSpPr>
            <a:cxnSpLocks/>
          </p:cNvCxnSpPr>
          <p:nvPr/>
        </p:nvCxnSpPr>
        <p:spPr>
          <a:xfrm>
            <a:off x="1496600" y="5336275"/>
            <a:ext cx="203816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665B4BE-6D83-49A1-843C-1CC40E195A6E}"/>
              </a:ext>
            </a:extLst>
          </p:cNvPr>
          <p:cNvSpPr/>
          <p:nvPr/>
        </p:nvSpPr>
        <p:spPr>
          <a:xfrm>
            <a:off x="3534769" y="2613558"/>
            <a:ext cx="5367287" cy="339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28B96D-5F43-4FFA-9C2D-623B1819919A}"/>
              </a:ext>
            </a:extLst>
          </p:cNvPr>
          <p:cNvSpPr txBox="1"/>
          <p:nvPr/>
        </p:nvSpPr>
        <p:spPr>
          <a:xfrm>
            <a:off x="67496" y="2938790"/>
            <a:ext cx="1034257" cy="523220"/>
          </a:xfrm>
          <a:prstGeom prst="rect">
            <a:avLst/>
          </a:prstGeom>
          <a:noFill/>
        </p:spPr>
        <p:txBody>
          <a:bodyPr wrap="none" rtlCol="0">
            <a:spAutoFit/>
          </a:bodyPr>
          <a:lstStyle/>
          <a:p>
            <a:r>
              <a:rPr lang="en-GB" sz="2800" b="1" dirty="0">
                <a:solidFill>
                  <a:srgbClr val="FF0000"/>
                </a:solidFill>
              </a:rPr>
              <a:t>+1°C</a:t>
            </a:r>
            <a:endParaRPr lang="en-DE" sz="2800" b="1" dirty="0">
              <a:solidFill>
                <a:srgbClr val="FF0000"/>
              </a:solidFill>
            </a:endParaRPr>
          </a:p>
        </p:txBody>
      </p:sp>
    </p:spTree>
    <p:extLst>
      <p:ext uri="{BB962C8B-B14F-4D97-AF65-F5344CB8AC3E}">
        <p14:creationId xmlns:p14="http://schemas.microsoft.com/office/powerpoint/2010/main" val="41676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2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Industry sector</a:t>
            </a:r>
            <a:endParaRPr lang="en-DE" dirty="0"/>
          </a:p>
        </p:txBody>
      </p:sp>
      <p:pic>
        <p:nvPicPr>
          <p:cNvPr id="7" name="Content Placeholder 6">
            <a:extLst>
              <a:ext uri="{FF2B5EF4-FFF2-40B4-BE49-F238E27FC236}">
                <a16:creationId xmlns:a16="http://schemas.microsoft.com/office/drawing/2014/main" id="{C8599455-BFE0-4944-8979-CA51A463B5D3}"/>
              </a:ext>
            </a:extLst>
          </p:cNvPr>
          <p:cNvPicPr>
            <a:picLocks noGrp="1" noChangeAspect="1"/>
          </p:cNvPicPr>
          <p:nvPr>
            <p:ph idx="1"/>
          </p:nvPr>
        </p:nvPicPr>
        <p:blipFill>
          <a:blip r:embed="rId3"/>
          <a:stretch>
            <a:fillRect/>
          </a:stretch>
        </p:blipFill>
        <p:spPr>
          <a:xfrm>
            <a:off x="498763" y="739483"/>
            <a:ext cx="6594764" cy="6137510"/>
          </a:xfrm>
        </p:spPr>
      </p:pic>
    </p:spTree>
    <p:extLst>
      <p:ext uri="{BB962C8B-B14F-4D97-AF65-F5344CB8AC3E}">
        <p14:creationId xmlns:p14="http://schemas.microsoft.com/office/powerpoint/2010/main" val="4504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Buildings sector</a:t>
            </a:r>
            <a:endParaRPr lang="en-DE" dirty="0"/>
          </a:p>
        </p:txBody>
      </p:sp>
      <p:pic>
        <p:nvPicPr>
          <p:cNvPr id="4" name="Picture 3">
            <a:extLst>
              <a:ext uri="{FF2B5EF4-FFF2-40B4-BE49-F238E27FC236}">
                <a16:creationId xmlns:a16="http://schemas.microsoft.com/office/drawing/2014/main" id="{C440C5F9-F6C5-4F1B-A720-0F43C00EC49E}"/>
              </a:ext>
            </a:extLst>
          </p:cNvPr>
          <p:cNvPicPr>
            <a:picLocks noChangeAspect="1"/>
          </p:cNvPicPr>
          <p:nvPr/>
        </p:nvPicPr>
        <p:blipFill>
          <a:blip r:embed="rId3"/>
          <a:stretch>
            <a:fillRect/>
          </a:stretch>
        </p:blipFill>
        <p:spPr>
          <a:xfrm>
            <a:off x="498763" y="739483"/>
            <a:ext cx="6493091" cy="6138000"/>
          </a:xfrm>
          <a:prstGeom prst="rect">
            <a:avLst/>
          </a:prstGeom>
        </p:spPr>
      </p:pic>
      <p:sp>
        <p:nvSpPr>
          <p:cNvPr id="6" name="Content Placeholder 5">
            <a:extLst>
              <a:ext uri="{FF2B5EF4-FFF2-40B4-BE49-F238E27FC236}">
                <a16:creationId xmlns:a16="http://schemas.microsoft.com/office/drawing/2014/main" id="{B46FAF76-6CBC-4F62-897D-35D4A3164307}"/>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306706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Transport sector</a:t>
            </a:r>
            <a:endParaRPr lang="en-DE" dirty="0"/>
          </a:p>
        </p:txBody>
      </p:sp>
      <p:pic>
        <p:nvPicPr>
          <p:cNvPr id="4" name="Picture 3">
            <a:extLst>
              <a:ext uri="{FF2B5EF4-FFF2-40B4-BE49-F238E27FC236}">
                <a16:creationId xmlns:a16="http://schemas.microsoft.com/office/drawing/2014/main" id="{EA6F667F-BB46-4E2F-83F9-A1CF8BCB9809}"/>
              </a:ext>
            </a:extLst>
          </p:cNvPr>
          <p:cNvPicPr>
            <a:picLocks noChangeAspect="1"/>
          </p:cNvPicPr>
          <p:nvPr/>
        </p:nvPicPr>
        <p:blipFill>
          <a:blip r:embed="rId3"/>
          <a:stretch>
            <a:fillRect/>
          </a:stretch>
        </p:blipFill>
        <p:spPr>
          <a:xfrm>
            <a:off x="498763" y="739483"/>
            <a:ext cx="6400522" cy="6138000"/>
          </a:xfrm>
          <a:prstGeom prst="rect">
            <a:avLst/>
          </a:prstGeom>
        </p:spPr>
      </p:pic>
      <p:sp>
        <p:nvSpPr>
          <p:cNvPr id="6" name="Content Placeholder 5">
            <a:extLst>
              <a:ext uri="{FF2B5EF4-FFF2-40B4-BE49-F238E27FC236}">
                <a16:creationId xmlns:a16="http://schemas.microsoft.com/office/drawing/2014/main" id="{B62F6BDF-FC5F-4F62-A007-E93ABE02AC5B}"/>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168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1" y="0"/>
            <a:ext cx="10806545" cy="1320800"/>
          </a:xfrm>
        </p:spPr>
        <p:txBody>
          <a:bodyPr/>
          <a:lstStyle/>
          <a:p>
            <a:r>
              <a:rPr lang="en-GB" dirty="0"/>
              <a:t>Historical and projected global energy investments</a:t>
            </a:r>
            <a:endParaRPr lang="en-DE" dirty="0"/>
          </a:p>
        </p:txBody>
      </p:sp>
      <p:pic>
        <p:nvPicPr>
          <p:cNvPr id="7" name="Content Placeholder 6">
            <a:extLst>
              <a:ext uri="{FF2B5EF4-FFF2-40B4-BE49-F238E27FC236}">
                <a16:creationId xmlns:a16="http://schemas.microsoft.com/office/drawing/2014/main" id="{CB41E734-2A62-4D70-9869-B47A09C08DC6}"/>
              </a:ext>
            </a:extLst>
          </p:cNvPr>
          <p:cNvPicPr>
            <a:picLocks noGrp="1" noChangeAspect="1"/>
          </p:cNvPicPr>
          <p:nvPr>
            <p:ph idx="1"/>
          </p:nvPr>
        </p:nvPicPr>
        <p:blipFill>
          <a:blip r:embed="rId3"/>
          <a:stretch>
            <a:fillRect/>
          </a:stretch>
        </p:blipFill>
        <p:spPr>
          <a:xfrm>
            <a:off x="1087582" y="860342"/>
            <a:ext cx="7107382" cy="5923918"/>
          </a:xfrm>
        </p:spPr>
      </p:pic>
    </p:spTree>
    <p:extLst>
      <p:ext uri="{BB962C8B-B14F-4D97-AF65-F5344CB8AC3E}">
        <p14:creationId xmlns:p14="http://schemas.microsoft.com/office/powerpoint/2010/main" val="44451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ell_final_comp">
            <a:hlinkClick r:id="" action="ppaction://media"/>
            <a:extLst>
              <a:ext uri="{FF2B5EF4-FFF2-40B4-BE49-F238E27FC236}">
                <a16:creationId xmlns:a16="http://schemas.microsoft.com/office/drawing/2014/main" id="{DABFF987-7A5B-4AA9-A8A1-0182375D8A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865720"/>
            <a:ext cx="7937651" cy="4464929"/>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Overwhelming evidence of climate change</a:t>
            </a:r>
            <a:endParaRPr lang="en-DE" dirty="0"/>
          </a:p>
        </p:txBody>
      </p:sp>
      <p:pic>
        <p:nvPicPr>
          <p:cNvPr id="7" name="Picture 6">
            <a:extLst>
              <a:ext uri="{FF2B5EF4-FFF2-40B4-BE49-F238E27FC236}">
                <a16:creationId xmlns:a16="http://schemas.microsoft.com/office/drawing/2014/main" id="{526D045B-A613-40AF-8893-C72FC113B38E}"/>
              </a:ext>
            </a:extLst>
          </p:cNvPr>
          <p:cNvPicPr>
            <a:picLocks noChangeAspect="1"/>
          </p:cNvPicPr>
          <p:nvPr/>
        </p:nvPicPr>
        <p:blipFill>
          <a:blip r:embed="rId6"/>
          <a:stretch>
            <a:fillRect/>
          </a:stretch>
        </p:blipFill>
        <p:spPr>
          <a:xfrm>
            <a:off x="3372972" y="2111302"/>
            <a:ext cx="2880360" cy="3779520"/>
          </a:xfrm>
          <a:prstGeom prst="rect">
            <a:avLst/>
          </a:prstGeom>
        </p:spPr>
      </p:pic>
      <p:pic>
        <p:nvPicPr>
          <p:cNvPr id="4" name="Picture 3">
            <a:extLst>
              <a:ext uri="{FF2B5EF4-FFF2-40B4-BE49-F238E27FC236}">
                <a16:creationId xmlns:a16="http://schemas.microsoft.com/office/drawing/2014/main" id="{34BCA27E-14D4-43E3-8D8F-5291ED8B0F8F}"/>
              </a:ext>
            </a:extLst>
          </p:cNvPr>
          <p:cNvPicPr>
            <a:picLocks noChangeAspect="1"/>
          </p:cNvPicPr>
          <p:nvPr/>
        </p:nvPicPr>
        <p:blipFill>
          <a:blip r:embed="rId7"/>
          <a:stretch>
            <a:fillRect/>
          </a:stretch>
        </p:blipFill>
        <p:spPr>
          <a:xfrm>
            <a:off x="674822" y="1862083"/>
            <a:ext cx="7937651" cy="4464929"/>
          </a:xfrm>
          <a:prstGeom prst="rect">
            <a:avLst/>
          </a:prstGeom>
        </p:spPr>
      </p:pic>
      <p:sp>
        <p:nvSpPr>
          <p:cNvPr id="6" name="TextBox 5">
            <a:extLst>
              <a:ext uri="{FF2B5EF4-FFF2-40B4-BE49-F238E27FC236}">
                <a16:creationId xmlns:a16="http://schemas.microsoft.com/office/drawing/2014/main" id="{1AC3F09C-546C-4761-97D0-E45DBDBC4B68}"/>
              </a:ext>
            </a:extLst>
          </p:cNvPr>
          <p:cNvSpPr txBox="1"/>
          <p:nvPr/>
        </p:nvSpPr>
        <p:spPr>
          <a:xfrm>
            <a:off x="413868" y="6627168"/>
            <a:ext cx="4079110" cy="230832"/>
          </a:xfrm>
          <a:prstGeom prst="rect">
            <a:avLst/>
          </a:prstGeom>
          <a:noFill/>
        </p:spPr>
        <p:txBody>
          <a:bodyPr wrap="square" rtlCol="0">
            <a:spAutoFit/>
          </a:bodyPr>
          <a:lstStyle/>
          <a:p>
            <a:r>
              <a:rPr lang="en-GB" sz="900" dirty="0">
                <a:solidFill>
                  <a:schemeClr val="bg1">
                    <a:lumMod val="65000"/>
                  </a:schemeClr>
                </a:solidFill>
              </a:rPr>
              <a:t>Source: NASA Scientific Visual Studio 2012 (https://svs.gsfc.nasa.gov/3975)</a:t>
            </a:r>
            <a:endParaRPr lang="en-DE" sz="900" dirty="0">
              <a:solidFill>
                <a:schemeClr val="bg1">
                  <a:lumMod val="65000"/>
                </a:schemeClr>
              </a:solidFill>
            </a:endParaRPr>
          </a:p>
        </p:txBody>
      </p:sp>
      <p:cxnSp>
        <p:nvCxnSpPr>
          <p:cNvPr id="10" name="Straight Connector 9">
            <a:extLst>
              <a:ext uri="{FF2B5EF4-FFF2-40B4-BE49-F238E27FC236}">
                <a16:creationId xmlns:a16="http://schemas.microsoft.com/office/drawing/2014/main" id="{74E454F8-E492-4BFF-B420-7A4687593A03}"/>
              </a:ext>
            </a:extLst>
          </p:cNvPr>
          <p:cNvCxnSpPr/>
          <p:nvPr/>
        </p:nvCxnSpPr>
        <p:spPr>
          <a:xfrm flipV="1">
            <a:off x="6859051" y="4535529"/>
            <a:ext cx="0" cy="1694457"/>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EC8485-2A02-4128-9E2D-5940AAA9EA03}"/>
              </a:ext>
            </a:extLst>
          </p:cNvPr>
          <p:cNvCxnSpPr/>
          <p:nvPr/>
        </p:nvCxnSpPr>
        <p:spPr>
          <a:xfrm flipH="1">
            <a:off x="1126749" y="5852959"/>
            <a:ext cx="7076849" cy="0"/>
          </a:xfrm>
          <a:prstGeom prst="line">
            <a:avLst/>
          </a:prstGeom>
          <a:ln w="28575">
            <a:solidFill>
              <a:srgbClr val="42B05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147C85-73C0-4A59-83BB-75C703C66833}"/>
              </a:ext>
            </a:extLst>
          </p:cNvPr>
          <p:cNvCxnSpPr/>
          <p:nvPr/>
        </p:nvCxnSpPr>
        <p:spPr>
          <a:xfrm flipH="1">
            <a:off x="1126749" y="5111174"/>
            <a:ext cx="707684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4C4D79-9D30-41FE-B7AC-40BE2FD2AE4F}"/>
              </a:ext>
            </a:extLst>
          </p:cNvPr>
          <p:cNvSpPr txBox="1"/>
          <p:nvPr/>
        </p:nvSpPr>
        <p:spPr>
          <a:xfrm>
            <a:off x="6503689" y="4104552"/>
            <a:ext cx="721672" cy="369332"/>
          </a:xfrm>
          <a:prstGeom prst="rect">
            <a:avLst/>
          </a:prstGeom>
          <a:noFill/>
        </p:spPr>
        <p:txBody>
          <a:bodyPr wrap="none" rtlCol="0">
            <a:spAutoFit/>
          </a:bodyPr>
          <a:lstStyle/>
          <a:p>
            <a:r>
              <a:rPr lang="en-GB" b="1" dirty="0">
                <a:solidFill>
                  <a:srgbClr val="FFC000"/>
                </a:solidFill>
              </a:rPr>
              <a:t>+3SD</a:t>
            </a:r>
            <a:endParaRPr lang="en-DE" b="1" dirty="0">
              <a:solidFill>
                <a:srgbClr val="FFC000"/>
              </a:solidFill>
            </a:endParaRPr>
          </a:p>
        </p:txBody>
      </p:sp>
      <p:sp>
        <p:nvSpPr>
          <p:cNvPr id="20" name="TextBox 19">
            <a:extLst>
              <a:ext uri="{FF2B5EF4-FFF2-40B4-BE49-F238E27FC236}">
                <a16:creationId xmlns:a16="http://schemas.microsoft.com/office/drawing/2014/main" id="{E471F616-8971-445D-A00D-E36FD45A208E}"/>
              </a:ext>
            </a:extLst>
          </p:cNvPr>
          <p:cNvSpPr txBox="1"/>
          <p:nvPr/>
        </p:nvSpPr>
        <p:spPr>
          <a:xfrm>
            <a:off x="1155330" y="5447166"/>
            <a:ext cx="832279" cy="369332"/>
          </a:xfrm>
          <a:prstGeom prst="rect">
            <a:avLst/>
          </a:prstGeom>
          <a:noFill/>
        </p:spPr>
        <p:txBody>
          <a:bodyPr wrap="none" rtlCol="0">
            <a:spAutoFit/>
          </a:bodyPr>
          <a:lstStyle/>
          <a:p>
            <a:r>
              <a:rPr lang="en-GB" b="1" dirty="0">
                <a:solidFill>
                  <a:srgbClr val="42B051"/>
                </a:solidFill>
              </a:rPr>
              <a:t>~0.1%</a:t>
            </a:r>
            <a:endParaRPr lang="en-DE" b="1" dirty="0">
              <a:solidFill>
                <a:srgbClr val="42B051"/>
              </a:solidFill>
            </a:endParaRPr>
          </a:p>
        </p:txBody>
      </p:sp>
      <p:sp>
        <p:nvSpPr>
          <p:cNvPr id="21" name="TextBox 20">
            <a:extLst>
              <a:ext uri="{FF2B5EF4-FFF2-40B4-BE49-F238E27FC236}">
                <a16:creationId xmlns:a16="http://schemas.microsoft.com/office/drawing/2014/main" id="{3DFF4AF3-F431-4CB2-A79E-E1BD485E467C}"/>
              </a:ext>
            </a:extLst>
          </p:cNvPr>
          <p:cNvSpPr txBox="1"/>
          <p:nvPr/>
        </p:nvSpPr>
        <p:spPr>
          <a:xfrm>
            <a:off x="1155330" y="4746265"/>
            <a:ext cx="816249" cy="369332"/>
          </a:xfrm>
          <a:prstGeom prst="rect">
            <a:avLst/>
          </a:prstGeom>
          <a:noFill/>
        </p:spPr>
        <p:txBody>
          <a:bodyPr wrap="none" rtlCol="0">
            <a:spAutoFit/>
          </a:bodyPr>
          <a:lstStyle/>
          <a:p>
            <a:r>
              <a:rPr lang="en-GB" b="1" dirty="0">
                <a:solidFill>
                  <a:schemeClr val="bg1"/>
                </a:solidFill>
              </a:rPr>
              <a:t>~ 10%</a:t>
            </a:r>
            <a:endParaRPr lang="en-DE" b="1" dirty="0">
              <a:solidFill>
                <a:schemeClr val="bg1"/>
              </a:solidFill>
            </a:endParaRPr>
          </a:p>
        </p:txBody>
      </p:sp>
      <p:grpSp>
        <p:nvGrpSpPr>
          <p:cNvPr id="15" name="Group 14">
            <a:extLst>
              <a:ext uri="{FF2B5EF4-FFF2-40B4-BE49-F238E27FC236}">
                <a16:creationId xmlns:a16="http://schemas.microsoft.com/office/drawing/2014/main" id="{2438FE6B-799A-4FB9-A10F-9B3A301E34F2}"/>
              </a:ext>
            </a:extLst>
          </p:cNvPr>
          <p:cNvGrpSpPr/>
          <p:nvPr/>
        </p:nvGrpSpPr>
        <p:grpSpPr>
          <a:xfrm>
            <a:off x="1760132" y="2862396"/>
            <a:ext cx="2395611" cy="849795"/>
            <a:chOff x="1760132" y="2862396"/>
            <a:chExt cx="2395611" cy="849795"/>
          </a:xfrm>
        </p:grpSpPr>
        <p:sp>
          <p:nvSpPr>
            <p:cNvPr id="8" name="TextBox 7">
              <a:extLst>
                <a:ext uri="{FF2B5EF4-FFF2-40B4-BE49-F238E27FC236}">
                  <a16:creationId xmlns:a16="http://schemas.microsoft.com/office/drawing/2014/main" id="{8545E79B-CAE4-46B4-9C81-12353CFD70E9}"/>
                </a:ext>
              </a:extLst>
            </p:cNvPr>
            <p:cNvSpPr txBox="1"/>
            <p:nvPr/>
          </p:nvSpPr>
          <p:spPr>
            <a:xfrm>
              <a:off x="1760132" y="2862396"/>
              <a:ext cx="1244251" cy="369332"/>
            </a:xfrm>
            <a:prstGeom prst="rect">
              <a:avLst/>
            </a:prstGeom>
            <a:noFill/>
          </p:spPr>
          <p:txBody>
            <a:bodyPr wrap="none" rtlCol="0">
              <a:spAutoFit/>
            </a:bodyPr>
            <a:lstStyle/>
            <a:p>
              <a:r>
                <a:rPr lang="en-GB" dirty="0">
                  <a:solidFill>
                    <a:srgbClr val="57C845"/>
                  </a:solidFill>
                </a:rPr>
                <a:t>1950-1960</a:t>
              </a:r>
            </a:p>
          </p:txBody>
        </p:sp>
        <p:grpSp>
          <p:nvGrpSpPr>
            <p:cNvPr id="14" name="Group 13">
              <a:extLst>
                <a:ext uri="{FF2B5EF4-FFF2-40B4-BE49-F238E27FC236}">
                  <a16:creationId xmlns:a16="http://schemas.microsoft.com/office/drawing/2014/main" id="{727B5953-763E-412B-948A-2225B0F87BE7}"/>
                </a:ext>
              </a:extLst>
            </p:cNvPr>
            <p:cNvGrpSpPr/>
            <p:nvPr/>
          </p:nvGrpSpPr>
          <p:grpSpPr>
            <a:xfrm>
              <a:off x="2926508" y="3043451"/>
              <a:ext cx="1229235" cy="668740"/>
              <a:chOff x="2926508" y="3043451"/>
              <a:chExt cx="1229235" cy="668740"/>
            </a:xfrm>
          </p:grpSpPr>
          <p:cxnSp>
            <p:nvCxnSpPr>
              <p:cNvPr id="5" name="Straight Arrow Connector 4">
                <a:extLst>
                  <a:ext uri="{FF2B5EF4-FFF2-40B4-BE49-F238E27FC236}">
                    <a16:creationId xmlns:a16="http://schemas.microsoft.com/office/drawing/2014/main" id="{707CA9CF-381A-424A-9B46-E9E2DCF40156}"/>
                  </a:ext>
                </a:extLst>
              </p:cNvPr>
              <p:cNvCxnSpPr/>
              <p:nvPr/>
            </p:nvCxnSpPr>
            <p:spPr>
              <a:xfrm>
                <a:off x="3104866" y="3043451"/>
                <a:ext cx="1050877" cy="668740"/>
              </a:xfrm>
              <a:prstGeom prst="straightConnector1">
                <a:avLst/>
              </a:prstGeom>
              <a:ln>
                <a:solidFill>
                  <a:srgbClr val="57C84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9F92C6-F605-4EC1-B529-CCCC0E92A094}"/>
                  </a:ext>
                </a:extLst>
              </p:cNvPr>
              <p:cNvCxnSpPr>
                <a:cxnSpLocks/>
              </p:cNvCxnSpPr>
              <p:nvPr/>
            </p:nvCxnSpPr>
            <p:spPr>
              <a:xfrm flipH="1">
                <a:off x="2926508" y="3043451"/>
                <a:ext cx="178433" cy="0"/>
              </a:xfrm>
              <a:prstGeom prst="line">
                <a:avLst/>
              </a:prstGeom>
              <a:ln>
                <a:solidFill>
                  <a:srgbClr val="57C845"/>
                </a:solidFill>
              </a:ln>
            </p:spPr>
            <p:style>
              <a:lnRef idx="1">
                <a:schemeClr val="accent1"/>
              </a:lnRef>
              <a:fillRef idx="0">
                <a:schemeClr val="accent1"/>
              </a:fillRef>
              <a:effectRef idx="0">
                <a:schemeClr val="accent1"/>
              </a:effectRef>
              <a:fontRef idx="minor">
                <a:schemeClr val="tx1"/>
              </a:fontRef>
            </p:style>
          </p:cxnSp>
        </p:grpSp>
      </p:grpSp>
      <p:sp>
        <p:nvSpPr>
          <p:cNvPr id="3" name="Rectangle 2">
            <a:extLst>
              <a:ext uri="{FF2B5EF4-FFF2-40B4-BE49-F238E27FC236}">
                <a16:creationId xmlns:a16="http://schemas.microsoft.com/office/drawing/2014/main" id="{ACF2A0EE-32FF-475B-8E3A-FDBCBA1DCAF6}"/>
              </a:ext>
            </a:extLst>
          </p:cNvPr>
          <p:cNvSpPr/>
          <p:nvPr/>
        </p:nvSpPr>
        <p:spPr>
          <a:xfrm>
            <a:off x="4492978" y="5188373"/>
            <a:ext cx="510258" cy="560087"/>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8" name="Group 27">
            <a:extLst>
              <a:ext uri="{FF2B5EF4-FFF2-40B4-BE49-F238E27FC236}">
                <a16:creationId xmlns:a16="http://schemas.microsoft.com/office/drawing/2014/main" id="{B9BC380A-2E3F-448B-A037-B0AA63B39B0C}"/>
              </a:ext>
            </a:extLst>
          </p:cNvPr>
          <p:cNvGrpSpPr/>
          <p:nvPr/>
        </p:nvGrpSpPr>
        <p:grpSpPr>
          <a:xfrm>
            <a:off x="5992483" y="3108710"/>
            <a:ext cx="2101272" cy="727169"/>
            <a:chOff x="5992483" y="3108710"/>
            <a:chExt cx="2101272" cy="727169"/>
          </a:xfrm>
        </p:grpSpPr>
        <p:cxnSp>
          <p:nvCxnSpPr>
            <p:cNvPr id="24" name="Straight Arrow Connector 23">
              <a:extLst>
                <a:ext uri="{FF2B5EF4-FFF2-40B4-BE49-F238E27FC236}">
                  <a16:creationId xmlns:a16="http://schemas.microsoft.com/office/drawing/2014/main" id="{B97C1A37-18D5-4101-9277-CD2C6DB9F5E6}"/>
                </a:ext>
              </a:extLst>
            </p:cNvPr>
            <p:cNvCxnSpPr/>
            <p:nvPr/>
          </p:nvCxnSpPr>
          <p:spPr>
            <a:xfrm flipH="1">
              <a:off x="5992483" y="3329796"/>
              <a:ext cx="511206" cy="5060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3B2A62-C604-4178-8569-0E87100ACED0}"/>
                </a:ext>
              </a:extLst>
            </p:cNvPr>
            <p:cNvCxnSpPr/>
            <p:nvPr/>
          </p:nvCxnSpPr>
          <p:spPr>
            <a:xfrm>
              <a:off x="6503689" y="3325374"/>
              <a:ext cx="2927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A7C4390-7743-4A12-B05A-C11B46D0D58B}"/>
                </a:ext>
              </a:extLst>
            </p:cNvPr>
            <p:cNvSpPr txBox="1"/>
            <p:nvPr/>
          </p:nvSpPr>
          <p:spPr>
            <a:xfrm>
              <a:off x="6849504" y="3108710"/>
              <a:ext cx="1244251" cy="369332"/>
            </a:xfrm>
            <a:prstGeom prst="rect">
              <a:avLst/>
            </a:prstGeom>
            <a:noFill/>
          </p:spPr>
          <p:txBody>
            <a:bodyPr wrap="none" rtlCol="0">
              <a:spAutoFit/>
            </a:bodyPr>
            <a:lstStyle/>
            <a:p>
              <a:r>
                <a:rPr lang="en-GB" dirty="0">
                  <a:solidFill>
                    <a:schemeClr val="bg1"/>
                  </a:solidFill>
                </a:rPr>
                <a:t>2001-2011</a:t>
              </a:r>
              <a:endParaRPr lang="en-DE" dirty="0">
                <a:solidFill>
                  <a:schemeClr val="bg1"/>
                </a:solidFill>
              </a:endParaRPr>
            </a:p>
          </p:txBody>
        </p:sp>
      </p:grpSp>
    </p:spTree>
    <p:extLst>
      <p:ext uri="{BB962C8B-B14F-4D97-AF65-F5344CB8AC3E}">
        <p14:creationId xmlns:p14="http://schemas.microsoft.com/office/powerpoint/2010/main" val="17893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000"/>
                            </p:stCondLst>
                            <p:childTnLst>
                              <p:par>
                                <p:cTn id="23" presetID="22" presetClass="entr" presetSubtype="2" fill="hold" nodeType="after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2"/>
                </p:tgtEl>
              </p:cMediaNode>
            </p:video>
          </p:childTnLst>
        </p:cTn>
      </p:par>
    </p:tnLst>
    <p:bldLst>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pic>
        <p:nvPicPr>
          <p:cNvPr id="12" name="Content Placeholder 11">
            <a:extLst>
              <a:ext uri="{FF2B5EF4-FFF2-40B4-BE49-F238E27FC236}">
                <a16:creationId xmlns:a16="http://schemas.microsoft.com/office/drawing/2014/main" id="{9F0D43E9-80F3-4A85-BCC1-FD6FBC6FEDBA}"/>
              </a:ext>
            </a:extLst>
          </p:cNvPr>
          <p:cNvPicPr>
            <a:picLocks noGrp="1" noChangeAspect="1"/>
          </p:cNvPicPr>
          <p:nvPr>
            <p:ph idx="1"/>
          </p:nvPr>
        </p:nvPicPr>
        <p:blipFill rotWithShape="1">
          <a:blip r:embed="rId3"/>
          <a:srcRect l="53776" r="2592" b="69739"/>
          <a:stretch/>
        </p:blipFill>
        <p:spPr>
          <a:xfrm>
            <a:off x="677334" y="2070610"/>
            <a:ext cx="3384425" cy="2024510"/>
          </a:xfrm>
        </p:spPr>
      </p:pic>
      <p:sp>
        <p:nvSpPr>
          <p:cNvPr id="7" name="TextBox 6">
            <a:extLst>
              <a:ext uri="{FF2B5EF4-FFF2-40B4-BE49-F238E27FC236}">
                <a16:creationId xmlns:a16="http://schemas.microsoft.com/office/drawing/2014/main" id="{B361E608-2B28-4609-AD63-7DB2E1817480}"/>
              </a:ext>
            </a:extLst>
          </p:cNvPr>
          <p:cNvSpPr txBox="1"/>
          <p:nvPr/>
        </p:nvSpPr>
        <p:spPr>
          <a:xfrm>
            <a:off x="447312" y="6647539"/>
            <a:ext cx="3140764" cy="230832"/>
          </a:xfrm>
          <a:prstGeom prst="rect">
            <a:avLst/>
          </a:prstGeom>
          <a:noFill/>
        </p:spPr>
        <p:txBody>
          <a:bodyPr wrap="square" rtlCol="0">
            <a:spAutoFit/>
          </a:bodyPr>
          <a:lstStyle/>
          <a:p>
            <a:r>
              <a:rPr lang="en-GB" sz="900" dirty="0">
                <a:solidFill>
                  <a:schemeClr val="bg1">
                    <a:lumMod val="65000"/>
                  </a:schemeClr>
                </a:solidFill>
              </a:rPr>
              <a:t>Source: IPCC AR5 SYR 2014 (SPM)</a:t>
            </a:r>
            <a:endParaRPr lang="en-DE" sz="900" dirty="0">
              <a:solidFill>
                <a:schemeClr val="bg1">
                  <a:lumMod val="65000"/>
                </a:schemeClr>
              </a:solidFill>
            </a:endParaRPr>
          </a:p>
        </p:txBody>
      </p:sp>
      <p:pic>
        <p:nvPicPr>
          <p:cNvPr id="5" name="Content Placeholder 11">
            <a:extLst>
              <a:ext uri="{FF2B5EF4-FFF2-40B4-BE49-F238E27FC236}">
                <a16:creationId xmlns:a16="http://schemas.microsoft.com/office/drawing/2014/main" id="{514E5F86-64AF-44E2-A38A-9F61CCF6D2E6}"/>
              </a:ext>
            </a:extLst>
          </p:cNvPr>
          <p:cNvPicPr>
            <a:picLocks noChangeAspect="1"/>
          </p:cNvPicPr>
          <p:nvPr/>
        </p:nvPicPr>
        <p:blipFill rotWithShape="1">
          <a:blip r:embed="rId3"/>
          <a:srcRect l="50861" t="29765" r="1647" b="39974"/>
          <a:stretch/>
        </p:blipFill>
        <p:spPr>
          <a:xfrm>
            <a:off x="447312" y="4219329"/>
            <a:ext cx="3683817" cy="2024509"/>
          </a:xfrm>
          <a:prstGeom prst="rect">
            <a:avLst/>
          </a:prstGeom>
        </p:spPr>
      </p:pic>
      <p:pic>
        <p:nvPicPr>
          <p:cNvPr id="6" name="Content Placeholder 11">
            <a:extLst>
              <a:ext uri="{FF2B5EF4-FFF2-40B4-BE49-F238E27FC236}">
                <a16:creationId xmlns:a16="http://schemas.microsoft.com/office/drawing/2014/main" id="{BBAD311B-A150-4981-B86D-3BB138CAC0ED}"/>
              </a:ext>
            </a:extLst>
          </p:cNvPr>
          <p:cNvPicPr>
            <a:picLocks noChangeAspect="1"/>
          </p:cNvPicPr>
          <p:nvPr/>
        </p:nvPicPr>
        <p:blipFill rotWithShape="1">
          <a:blip r:embed="rId3"/>
          <a:srcRect l="50861" t="59068"/>
          <a:stretch/>
        </p:blipFill>
        <p:spPr>
          <a:xfrm>
            <a:off x="4800601" y="2630593"/>
            <a:ext cx="3958650" cy="2844058"/>
          </a:xfrm>
          <a:prstGeom prst="rect">
            <a:avLst/>
          </a:prstGeom>
        </p:spPr>
      </p:pic>
      <p:sp>
        <p:nvSpPr>
          <p:cNvPr id="3" name="Rectangle 2">
            <a:extLst>
              <a:ext uri="{FF2B5EF4-FFF2-40B4-BE49-F238E27FC236}">
                <a16:creationId xmlns:a16="http://schemas.microsoft.com/office/drawing/2014/main" id="{13BB8A78-C427-46A7-B7B2-500209A27CF9}"/>
              </a:ext>
            </a:extLst>
          </p:cNvPr>
          <p:cNvSpPr/>
          <p:nvPr/>
        </p:nvSpPr>
        <p:spPr>
          <a:xfrm>
            <a:off x="4691743" y="2754085"/>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5D16E6D-EC27-4988-B3BB-DC57E1FA5488}"/>
              </a:ext>
            </a:extLst>
          </p:cNvPr>
          <p:cNvSpPr/>
          <p:nvPr/>
        </p:nvSpPr>
        <p:spPr>
          <a:xfrm>
            <a:off x="484112" y="3977610"/>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203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sp>
        <p:nvSpPr>
          <p:cNvPr id="8" name="TextBox 7">
            <a:extLst>
              <a:ext uri="{FF2B5EF4-FFF2-40B4-BE49-F238E27FC236}">
                <a16:creationId xmlns:a16="http://schemas.microsoft.com/office/drawing/2014/main" id="{9E905D6E-52B2-42CA-B3F1-5A5B6853256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
        <p:nvSpPr>
          <p:cNvPr id="10" name="Rectangle 9">
            <a:extLst>
              <a:ext uri="{FF2B5EF4-FFF2-40B4-BE49-F238E27FC236}">
                <a16:creationId xmlns:a16="http://schemas.microsoft.com/office/drawing/2014/main" id="{A1B169E1-B074-4781-95A7-6C40DB1E9FBE}"/>
              </a:ext>
            </a:extLst>
          </p:cNvPr>
          <p:cNvSpPr/>
          <p:nvPr/>
        </p:nvSpPr>
        <p:spPr>
          <a:xfrm>
            <a:off x="1194178" y="5195455"/>
            <a:ext cx="6398114" cy="1320800"/>
          </a:xfrm>
          <a:prstGeom prst="rect">
            <a:avLst/>
          </a:prstGeom>
          <a:solidFill>
            <a:srgbClr val="ED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3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sp>
        <p:nvSpPr>
          <p:cNvPr id="6" name="TextBox 5">
            <a:extLst>
              <a:ext uri="{FF2B5EF4-FFF2-40B4-BE49-F238E27FC236}">
                <a16:creationId xmlns:a16="http://schemas.microsoft.com/office/drawing/2014/main" id="{EDDA9546-C4C0-4FA4-A24F-E29A53C24BD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30966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pic>
        <p:nvPicPr>
          <p:cNvPr id="5" name="Picture 4">
            <a:extLst>
              <a:ext uri="{FF2B5EF4-FFF2-40B4-BE49-F238E27FC236}">
                <a16:creationId xmlns:a16="http://schemas.microsoft.com/office/drawing/2014/main" id="{D867CF52-06F2-45CA-A370-5256F40B919A}"/>
              </a:ext>
            </a:extLst>
          </p:cNvPr>
          <p:cNvPicPr>
            <a:picLocks noChangeAspect="1"/>
          </p:cNvPicPr>
          <p:nvPr/>
        </p:nvPicPr>
        <p:blipFill>
          <a:blip r:embed="rId5"/>
          <a:stretch>
            <a:fillRect/>
          </a:stretch>
        </p:blipFill>
        <p:spPr>
          <a:xfrm>
            <a:off x="1194177" y="1830805"/>
            <a:ext cx="6591600" cy="4712994"/>
          </a:xfrm>
          <a:prstGeom prst="rect">
            <a:avLst/>
          </a:prstGeom>
        </p:spPr>
      </p:pic>
      <p:sp>
        <p:nvSpPr>
          <p:cNvPr id="8" name="TextBox 7">
            <a:extLst>
              <a:ext uri="{FF2B5EF4-FFF2-40B4-BE49-F238E27FC236}">
                <a16:creationId xmlns:a16="http://schemas.microsoft.com/office/drawing/2014/main" id="{E8A352E3-651E-4323-9714-DABC9D04E7DD}"/>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61481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12618</TotalTime>
  <Words>2578</Words>
  <Application>Microsoft Office PowerPoint</Application>
  <PresentationFormat>Widescreen</PresentationFormat>
  <Paragraphs>281</Paragraphs>
  <Slides>43</Slides>
  <Notes>42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Trebuchet MS</vt:lpstr>
      <vt:lpstr>Wingdings 3</vt:lpstr>
      <vt:lpstr>Facet</vt:lpstr>
      <vt:lpstr>A brief overview of the 1.5°C climate goal</vt:lpstr>
      <vt:lpstr>Feeling global heating: 2019 heatwaves</vt:lpstr>
      <vt:lpstr>Feeling global heating: 2019 heatwaves</vt:lpstr>
      <vt:lpstr>Overwhelming evidence of climate change</vt:lpstr>
      <vt:lpstr>Overwhelming evidence of climate change</vt:lpstr>
      <vt:lpstr>Overwhelming evidence of climate change</vt:lpstr>
      <vt:lpstr>The risks associated with 1.5°C of warming and above</vt:lpstr>
      <vt:lpstr>The risks associated with 1.5°C of warming and above</vt:lpstr>
      <vt:lpstr>The risks associated with 1.5°C of warming and above</vt:lpstr>
      <vt:lpstr>The risks associated with 1.5°C of warming and above</vt:lpstr>
      <vt:lpstr>The implications of staying below 1.5°C</vt:lpstr>
      <vt:lpstr>The implications of staying below 1.5°C</vt:lpstr>
      <vt:lpstr>The implications of staying below 1.5°C</vt:lpstr>
      <vt:lpstr>The implications of staying below 1.5°C</vt:lpstr>
      <vt:lpstr>The implications of staying below 1.5°C</vt:lpstr>
      <vt:lpstr>The implications of staying below 1.5°C</vt:lpstr>
      <vt:lpstr>Current ambition is insufficient </vt:lpstr>
      <vt:lpstr>Current ambition is insufficient </vt:lpstr>
      <vt:lpstr>Current ambition is insufficient </vt:lpstr>
      <vt:lpstr>Current ambition is insufficient </vt:lpstr>
      <vt:lpstr>4 take home messages</vt:lpstr>
      <vt:lpstr>Backup slides</vt:lpstr>
      <vt:lpstr>SR1.5: Risks to natural &amp; humans systems</vt:lpstr>
      <vt:lpstr>SRCCL: Risks to humans and ecosystems</vt:lpstr>
      <vt:lpstr>Tipping points</vt:lpstr>
      <vt:lpstr>Carbon budget</vt:lpstr>
      <vt:lpstr>AR5: GHG by economic sector</vt:lpstr>
      <vt:lpstr>GHG by economic sector</vt:lpstr>
      <vt:lpstr>GCP: CO2 emissions by country</vt:lpstr>
      <vt:lpstr>GCP: Shares of historical emissions</vt:lpstr>
      <vt:lpstr>GCP: Financial crises</vt:lpstr>
      <vt:lpstr>GCP: Fossil fuel CO2 emissions</vt:lpstr>
      <vt:lpstr>GCP: Energy consumption</vt:lpstr>
      <vt:lpstr>GCP: Territorial vs Consumption emissions</vt:lpstr>
      <vt:lpstr>GCP: T vs C emissions (OECD vs non OECD)</vt:lpstr>
      <vt:lpstr>GCP: Sources and sinks</vt:lpstr>
      <vt:lpstr>Characteristics of 4 illustrative pathways</vt:lpstr>
      <vt:lpstr>Primary energy supply</vt:lpstr>
      <vt:lpstr>Electricity generation</vt:lpstr>
      <vt:lpstr>Industry sector</vt:lpstr>
      <vt:lpstr>Buildings sector</vt:lpstr>
      <vt:lpstr>Transport sector</vt:lpstr>
      <vt:lpstr>Historical and projected global energy investments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overview of the 1.5°C climate goal</dc:title>
  <dc:creator>Jérôme Hilaire</dc:creator>
  <cp:lastModifiedBy>Jérôme Hilaire</cp:lastModifiedBy>
  <cp:revision>221</cp:revision>
  <dcterms:created xsi:type="dcterms:W3CDTF">2019-09-05T13:34:42Z</dcterms:created>
  <dcterms:modified xsi:type="dcterms:W3CDTF">2019-09-25T13:38:37Z</dcterms:modified>
</cp:coreProperties>
</file>